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eague Gothic" charset="1" panose="00000500000000000000"/>
      <p:regular r:id="rId21"/>
    </p:embeddedFont>
    <p:embeddedFont>
      <p:font typeface="Garet Bold" charset="1" panose="00000000000000000000"/>
      <p:regular r:id="rId22"/>
    </p:embeddedFont>
    <p:embeddedFont>
      <p:font typeface="TS Qamus" charset="1" panose="00000500000000000000"/>
      <p:regular r:id="rId23"/>
    </p:embeddedFont>
    <p:embeddedFont>
      <p:font typeface="TS Qamus Bold" charset="1" panose="00000800000000000000"/>
      <p:regular r:id="rId24"/>
    </p:embeddedFont>
    <p:embeddedFont>
      <p:font typeface="Garet"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019822" y="-762720"/>
            <a:ext cx="3804984" cy="2087985"/>
          </a:xfrm>
          <a:custGeom>
            <a:avLst/>
            <a:gdLst/>
            <a:ahLst/>
            <a:cxnLst/>
            <a:rect r="r" b="b" t="t" l="l"/>
            <a:pathLst>
              <a:path h="2087985" w="3804984">
                <a:moveTo>
                  <a:pt x="0" y="0"/>
                </a:moveTo>
                <a:lnTo>
                  <a:pt x="3804984" y="0"/>
                </a:lnTo>
                <a:lnTo>
                  <a:pt x="3804984" y="2087985"/>
                </a:lnTo>
                <a:lnTo>
                  <a:pt x="0" y="2087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2829" y="1672463"/>
            <a:ext cx="15102342" cy="7286880"/>
          </a:xfrm>
          <a:custGeom>
            <a:avLst/>
            <a:gdLst/>
            <a:ahLst/>
            <a:cxnLst/>
            <a:rect r="r" b="b" t="t" l="l"/>
            <a:pathLst>
              <a:path h="7286880" w="15102342">
                <a:moveTo>
                  <a:pt x="0" y="0"/>
                </a:moveTo>
                <a:lnTo>
                  <a:pt x="15102342" y="0"/>
                </a:lnTo>
                <a:lnTo>
                  <a:pt x="15102342" y="7286880"/>
                </a:lnTo>
                <a:lnTo>
                  <a:pt x="0" y="7286880"/>
                </a:lnTo>
                <a:lnTo>
                  <a:pt x="0" y="0"/>
                </a:lnTo>
                <a:close/>
              </a:path>
            </a:pathLst>
          </a:custGeom>
          <a:blipFill>
            <a:blip r:embed="rId5"/>
            <a:stretch>
              <a:fillRect l="0" t="0" r="0" b="0"/>
            </a:stretch>
          </a:blipFill>
        </p:spPr>
      </p:sp>
      <p:grpSp>
        <p:nvGrpSpPr>
          <p:cNvPr name="Group 5" id="5"/>
          <p:cNvGrpSpPr/>
          <p:nvPr/>
        </p:nvGrpSpPr>
        <p:grpSpPr>
          <a:xfrm rot="0">
            <a:off x="-386410" y="3309471"/>
            <a:ext cx="19802816" cy="2271360"/>
            <a:chOff x="0" y="0"/>
            <a:chExt cx="5215556" cy="598218"/>
          </a:xfrm>
        </p:grpSpPr>
        <p:sp>
          <p:nvSpPr>
            <p:cNvPr name="Freeform 6" id="6"/>
            <p:cNvSpPr/>
            <p:nvPr/>
          </p:nvSpPr>
          <p:spPr>
            <a:xfrm flipH="false" flipV="false" rot="0">
              <a:off x="0" y="0"/>
              <a:ext cx="5215556" cy="598218"/>
            </a:xfrm>
            <a:custGeom>
              <a:avLst/>
              <a:gdLst/>
              <a:ahLst/>
              <a:cxnLst/>
              <a:rect r="r" b="b" t="t" l="l"/>
              <a:pathLst>
                <a:path h="598218" w="5215556">
                  <a:moveTo>
                    <a:pt x="0" y="0"/>
                  </a:moveTo>
                  <a:lnTo>
                    <a:pt x="5215556" y="0"/>
                  </a:lnTo>
                  <a:lnTo>
                    <a:pt x="5215556" y="598218"/>
                  </a:lnTo>
                  <a:lnTo>
                    <a:pt x="0" y="598218"/>
                  </a:lnTo>
                  <a:close/>
                </a:path>
              </a:pathLst>
            </a:custGeom>
            <a:solidFill>
              <a:srgbClr val="1C2102"/>
            </a:solidFill>
          </p:spPr>
        </p:sp>
        <p:sp>
          <p:nvSpPr>
            <p:cNvPr name="TextBox 7" id="7"/>
            <p:cNvSpPr txBox="true"/>
            <p:nvPr/>
          </p:nvSpPr>
          <p:spPr>
            <a:xfrm>
              <a:off x="0" y="-47625"/>
              <a:ext cx="5215556" cy="645843"/>
            </a:xfrm>
            <a:prstGeom prst="rect">
              <a:avLst/>
            </a:prstGeom>
          </p:spPr>
          <p:txBody>
            <a:bodyPr anchor="ctr" rtlCol="false" tIns="50800" lIns="50800" bIns="50800" rIns="50800"/>
            <a:lstStyle/>
            <a:p>
              <a:pPr algn="ctr">
                <a:lnSpc>
                  <a:spcPts val="2841"/>
                </a:lnSpc>
              </a:pPr>
            </a:p>
          </p:txBody>
        </p:sp>
      </p:grpSp>
      <p:sp>
        <p:nvSpPr>
          <p:cNvPr name="TextBox 8" id="8"/>
          <p:cNvSpPr txBox="true"/>
          <p:nvPr/>
        </p:nvSpPr>
        <p:spPr>
          <a:xfrm rot="0">
            <a:off x="3313480" y="5738751"/>
            <a:ext cx="11020888" cy="2231849"/>
          </a:xfrm>
          <a:prstGeom prst="rect">
            <a:avLst/>
          </a:prstGeom>
        </p:spPr>
        <p:txBody>
          <a:bodyPr anchor="t" rtlCol="false" tIns="0" lIns="0" bIns="0" rIns="0">
            <a:spAutoFit/>
          </a:bodyPr>
          <a:lstStyle/>
          <a:p>
            <a:pPr algn="ctr">
              <a:lnSpc>
                <a:spcPts val="16344"/>
              </a:lnSpc>
            </a:pPr>
            <a:r>
              <a:rPr lang="en-US" sz="17961">
                <a:solidFill>
                  <a:srgbClr val="FFFFFF"/>
                </a:solidFill>
                <a:latin typeface="League Gothic"/>
                <a:ea typeface="League Gothic"/>
                <a:cs typeface="League Gothic"/>
                <a:sym typeface="League Gothic"/>
              </a:rPr>
              <a:t>CLASSIFICATION</a:t>
            </a:r>
          </a:p>
        </p:txBody>
      </p:sp>
      <p:sp>
        <p:nvSpPr>
          <p:cNvPr name="TextBox 9" id="9"/>
          <p:cNvSpPr txBox="true"/>
          <p:nvPr/>
        </p:nvSpPr>
        <p:spPr>
          <a:xfrm rot="0">
            <a:off x="2415681" y="3598821"/>
            <a:ext cx="12143081" cy="2516779"/>
          </a:xfrm>
          <a:prstGeom prst="rect">
            <a:avLst/>
          </a:prstGeom>
        </p:spPr>
        <p:txBody>
          <a:bodyPr anchor="t" rtlCol="false" tIns="0" lIns="0" bIns="0" rIns="0">
            <a:spAutoFit/>
          </a:bodyPr>
          <a:lstStyle/>
          <a:p>
            <a:pPr algn="ctr">
              <a:lnSpc>
                <a:spcPts val="18331"/>
              </a:lnSpc>
            </a:pPr>
            <a:r>
              <a:rPr lang="en-US" sz="20144">
                <a:solidFill>
                  <a:srgbClr val="FFDE59"/>
                </a:solidFill>
                <a:latin typeface="League Gothic"/>
                <a:ea typeface="League Gothic"/>
                <a:cs typeface="League Gothic"/>
                <a:sym typeface="League Gothic"/>
              </a:rPr>
              <a:t>SONS DE OISEAUX</a:t>
            </a:r>
          </a:p>
        </p:txBody>
      </p:sp>
      <p:sp>
        <p:nvSpPr>
          <p:cNvPr name="Freeform 10" id="10"/>
          <p:cNvSpPr/>
          <p:nvPr/>
        </p:nvSpPr>
        <p:spPr>
          <a:xfrm flipH="false" flipV="false" rot="0">
            <a:off x="934384" y="9447433"/>
            <a:ext cx="894247" cy="423650"/>
          </a:xfrm>
          <a:custGeom>
            <a:avLst/>
            <a:gdLst/>
            <a:ahLst/>
            <a:cxnLst/>
            <a:rect r="r" b="b" t="t" l="l"/>
            <a:pathLst>
              <a:path h="423650" w="894247">
                <a:moveTo>
                  <a:pt x="0" y="0"/>
                </a:moveTo>
                <a:lnTo>
                  <a:pt x="894247" y="0"/>
                </a:lnTo>
                <a:lnTo>
                  <a:pt x="894247" y="423650"/>
                </a:lnTo>
                <a:lnTo>
                  <a:pt x="0" y="423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19223" y="-960110"/>
            <a:ext cx="19217449" cy="15109792"/>
            <a:chOff x="0" y="0"/>
            <a:chExt cx="5061386" cy="3979534"/>
          </a:xfrm>
        </p:grpSpPr>
        <p:sp>
          <p:nvSpPr>
            <p:cNvPr name="Freeform 3" id="3"/>
            <p:cNvSpPr/>
            <p:nvPr/>
          </p:nvSpPr>
          <p:spPr>
            <a:xfrm flipH="false" flipV="false" rot="0">
              <a:off x="0" y="0"/>
              <a:ext cx="5061386" cy="3979533"/>
            </a:xfrm>
            <a:custGeom>
              <a:avLst/>
              <a:gdLst/>
              <a:ahLst/>
              <a:cxnLst/>
              <a:rect r="r" b="b" t="t" l="l"/>
              <a:pathLst>
                <a:path h="3979533" w="5061386">
                  <a:moveTo>
                    <a:pt x="0" y="0"/>
                  </a:moveTo>
                  <a:lnTo>
                    <a:pt x="5061386" y="0"/>
                  </a:lnTo>
                  <a:lnTo>
                    <a:pt x="5061386" y="3979533"/>
                  </a:lnTo>
                  <a:lnTo>
                    <a:pt x="0" y="3979533"/>
                  </a:lnTo>
                  <a:close/>
                </a:path>
              </a:pathLst>
            </a:custGeom>
            <a:solidFill>
              <a:srgbClr val="97A217"/>
            </a:solidFill>
          </p:spPr>
        </p:sp>
        <p:sp>
          <p:nvSpPr>
            <p:cNvPr name="TextBox 4" id="4"/>
            <p:cNvSpPr txBox="true"/>
            <p:nvPr/>
          </p:nvSpPr>
          <p:spPr>
            <a:xfrm>
              <a:off x="0" y="-47625"/>
              <a:ext cx="5061386" cy="4027159"/>
            </a:xfrm>
            <a:prstGeom prst="rect">
              <a:avLst/>
            </a:prstGeom>
          </p:spPr>
          <p:txBody>
            <a:bodyPr anchor="ctr" rtlCol="false" tIns="50800" lIns="50800" bIns="50800" rIns="50800"/>
            <a:lstStyle/>
            <a:p>
              <a:pPr algn="ctr">
                <a:lnSpc>
                  <a:spcPts val="2841"/>
                </a:lnSpc>
              </a:pPr>
            </a:p>
          </p:txBody>
        </p:sp>
      </p:grpSp>
      <p:grpSp>
        <p:nvGrpSpPr>
          <p:cNvPr name="Group 5" id="5"/>
          <p:cNvGrpSpPr/>
          <p:nvPr/>
        </p:nvGrpSpPr>
        <p:grpSpPr>
          <a:xfrm rot="0">
            <a:off x="-929449" y="1382361"/>
            <a:ext cx="19217449" cy="7522278"/>
            <a:chOff x="0" y="0"/>
            <a:chExt cx="5061386" cy="1981176"/>
          </a:xfrm>
        </p:grpSpPr>
        <p:sp>
          <p:nvSpPr>
            <p:cNvPr name="Freeform 6" id="6"/>
            <p:cNvSpPr/>
            <p:nvPr/>
          </p:nvSpPr>
          <p:spPr>
            <a:xfrm flipH="false" flipV="false" rot="0">
              <a:off x="0" y="0"/>
              <a:ext cx="5061386" cy="1981176"/>
            </a:xfrm>
            <a:custGeom>
              <a:avLst/>
              <a:gdLst/>
              <a:ahLst/>
              <a:cxnLst/>
              <a:rect r="r" b="b" t="t" l="l"/>
              <a:pathLst>
                <a:path h="1981176" w="5061386">
                  <a:moveTo>
                    <a:pt x="0" y="0"/>
                  </a:moveTo>
                  <a:lnTo>
                    <a:pt x="5061386" y="0"/>
                  </a:lnTo>
                  <a:lnTo>
                    <a:pt x="5061386" y="1981176"/>
                  </a:lnTo>
                  <a:lnTo>
                    <a:pt x="0" y="1981176"/>
                  </a:lnTo>
                  <a:close/>
                </a:path>
              </a:pathLst>
            </a:custGeom>
            <a:solidFill>
              <a:srgbClr val="F4F2F2"/>
            </a:solidFill>
          </p:spPr>
        </p:sp>
        <p:sp>
          <p:nvSpPr>
            <p:cNvPr name="TextBox 7" id="7"/>
            <p:cNvSpPr txBox="true"/>
            <p:nvPr/>
          </p:nvSpPr>
          <p:spPr>
            <a:xfrm>
              <a:off x="0" y="-47625"/>
              <a:ext cx="5061386" cy="2028801"/>
            </a:xfrm>
            <a:prstGeom prst="rect">
              <a:avLst/>
            </a:prstGeom>
          </p:spPr>
          <p:txBody>
            <a:bodyPr anchor="ctr" rtlCol="false" tIns="50800" lIns="50800" bIns="50800" rIns="50800"/>
            <a:lstStyle/>
            <a:p>
              <a:pPr algn="ctr">
                <a:lnSpc>
                  <a:spcPts val="2841"/>
                </a:lnSpc>
              </a:pPr>
            </a:p>
          </p:txBody>
        </p:sp>
      </p:grpSp>
      <p:grpSp>
        <p:nvGrpSpPr>
          <p:cNvPr name="Group 8" id="8"/>
          <p:cNvGrpSpPr/>
          <p:nvPr/>
        </p:nvGrpSpPr>
        <p:grpSpPr>
          <a:xfrm rot="0">
            <a:off x="14519223" y="1382361"/>
            <a:ext cx="5259646" cy="7522278"/>
            <a:chOff x="0" y="0"/>
            <a:chExt cx="814857" cy="1165398"/>
          </a:xfrm>
        </p:grpSpPr>
        <p:sp>
          <p:nvSpPr>
            <p:cNvPr name="Freeform 9" id="9"/>
            <p:cNvSpPr/>
            <p:nvPr/>
          </p:nvSpPr>
          <p:spPr>
            <a:xfrm flipH="false" flipV="false" rot="0">
              <a:off x="0" y="0"/>
              <a:ext cx="814857" cy="1165398"/>
            </a:xfrm>
            <a:custGeom>
              <a:avLst/>
              <a:gdLst/>
              <a:ahLst/>
              <a:cxnLst/>
              <a:rect r="r" b="b" t="t" l="l"/>
              <a:pathLst>
                <a:path h="1165398" w="814857">
                  <a:moveTo>
                    <a:pt x="0" y="0"/>
                  </a:moveTo>
                  <a:lnTo>
                    <a:pt x="814857" y="0"/>
                  </a:lnTo>
                  <a:lnTo>
                    <a:pt x="814857" y="1165398"/>
                  </a:lnTo>
                  <a:lnTo>
                    <a:pt x="0" y="1165398"/>
                  </a:lnTo>
                  <a:close/>
                </a:path>
              </a:pathLst>
            </a:custGeom>
            <a:blipFill>
              <a:blip r:embed="rId2"/>
              <a:stretch>
                <a:fillRect l="-57331" t="0" r="-57331" b="0"/>
              </a:stretch>
            </a:blipFill>
          </p:spPr>
        </p:sp>
      </p:grpSp>
      <p:grpSp>
        <p:nvGrpSpPr>
          <p:cNvPr name="Group 10" id="10"/>
          <p:cNvGrpSpPr/>
          <p:nvPr/>
        </p:nvGrpSpPr>
        <p:grpSpPr>
          <a:xfrm rot="0">
            <a:off x="0" y="0"/>
            <a:ext cx="1393685" cy="1501416"/>
            <a:chOff x="0" y="0"/>
            <a:chExt cx="754479" cy="812800"/>
          </a:xfrm>
        </p:grpSpPr>
        <p:sp>
          <p:nvSpPr>
            <p:cNvPr name="Freeform 11" id="11"/>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12" id="12"/>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Freeform 13" id="13"/>
          <p:cNvSpPr/>
          <p:nvPr/>
        </p:nvSpPr>
        <p:spPr>
          <a:xfrm flipH="false" flipV="false" rot="0">
            <a:off x="16812176" y="9444502"/>
            <a:ext cx="894247" cy="423650"/>
          </a:xfrm>
          <a:custGeom>
            <a:avLst/>
            <a:gdLst/>
            <a:ahLst/>
            <a:cxnLst/>
            <a:rect r="r" b="b" t="t" l="l"/>
            <a:pathLst>
              <a:path h="423650" w="894247">
                <a:moveTo>
                  <a:pt x="0" y="0"/>
                </a:moveTo>
                <a:lnTo>
                  <a:pt x="894248" y="0"/>
                </a:lnTo>
                <a:lnTo>
                  <a:pt x="894248" y="423650"/>
                </a:lnTo>
                <a:lnTo>
                  <a:pt x="0" y="423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8264930" y="2222053"/>
            <a:ext cx="6029583" cy="5335251"/>
          </a:xfrm>
          <a:custGeom>
            <a:avLst/>
            <a:gdLst/>
            <a:ahLst/>
            <a:cxnLst/>
            <a:rect r="r" b="b" t="t" l="l"/>
            <a:pathLst>
              <a:path h="5335251" w="6029583">
                <a:moveTo>
                  <a:pt x="0" y="0"/>
                </a:moveTo>
                <a:lnTo>
                  <a:pt x="6029583" y="0"/>
                </a:lnTo>
                <a:lnTo>
                  <a:pt x="6029583" y="5335251"/>
                </a:lnTo>
                <a:lnTo>
                  <a:pt x="0" y="5335251"/>
                </a:lnTo>
                <a:lnTo>
                  <a:pt x="0" y="0"/>
                </a:lnTo>
                <a:close/>
              </a:path>
            </a:pathLst>
          </a:custGeom>
          <a:blipFill>
            <a:blip r:embed="rId5"/>
            <a:stretch>
              <a:fillRect l="0" t="-164" r="0" b="-164"/>
            </a:stretch>
          </a:blipFill>
        </p:spPr>
      </p:sp>
      <p:sp>
        <p:nvSpPr>
          <p:cNvPr name="TextBox 15" id="15"/>
          <p:cNvSpPr txBox="true"/>
          <p:nvPr/>
        </p:nvSpPr>
        <p:spPr>
          <a:xfrm rot="0">
            <a:off x="280701" y="368667"/>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10</a:t>
            </a:r>
          </a:p>
        </p:txBody>
      </p:sp>
      <p:sp>
        <p:nvSpPr>
          <p:cNvPr name="TextBox 16" id="16"/>
          <p:cNvSpPr txBox="true"/>
          <p:nvPr/>
        </p:nvSpPr>
        <p:spPr>
          <a:xfrm rot="0">
            <a:off x="1393685" y="226758"/>
            <a:ext cx="10688226" cy="1295549"/>
          </a:xfrm>
          <a:prstGeom prst="rect">
            <a:avLst/>
          </a:prstGeom>
        </p:spPr>
        <p:txBody>
          <a:bodyPr anchor="t" rtlCol="false" tIns="0" lIns="0" bIns="0" rIns="0">
            <a:spAutoFit/>
          </a:bodyPr>
          <a:lstStyle/>
          <a:p>
            <a:pPr algn="l">
              <a:lnSpc>
                <a:spcPts val="9422"/>
              </a:lnSpc>
            </a:pPr>
            <a:r>
              <a:rPr lang="en-US" sz="10131">
                <a:solidFill>
                  <a:srgbClr val="555C05"/>
                </a:solidFill>
                <a:latin typeface="League Gothic"/>
                <a:ea typeface="League Gothic"/>
                <a:cs typeface="League Gothic"/>
                <a:sym typeface="League Gothic"/>
              </a:rPr>
              <a:t>PRÉPARATION DES DONNÉES</a:t>
            </a:r>
          </a:p>
        </p:txBody>
      </p:sp>
      <p:sp>
        <p:nvSpPr>
          <p:cNvPr name="TextBox 17" id="17"/>
          <p:cNvSpPr txBox="true"/>
          <p:nvPr/>
        </p:nvSpPr>
        <p:spPr>
          <a:xfrm rot="0">
            <a:off x="280701" y="2376254"/>
            <a:ext cx="7267964" cy="4553042"/>
          </a:xfrm>
          <a:prstGeom prst="rect">
            <a:avLst/>
          </a:prstGeom>
        </p:spPr>
        <p:txBody>
          <a:bodyPr anchor="t" rtlCol="false" tIns="0" lIns="0" bIns="0" rIns="0">
            <a:spAutoFit/>
          </a:bodyPr>
          <a:lstStyle/>
          <a:p>
            <a:pPr algn="l">
              <a:lnSpc>
                <a:spcPts val="3669"/>
              </a:lnSpc>
              <a:spcBef>
                <a:spcPct val="0"/>
              </a:spcBef>
            </a:pPr>
            <a:r>
              <a:rPr lang="en-US" sz="2621">
                <a:solidFill>
                  <a:srgbClr val="000000"/>
                </a:solidFill>
                <a:latin typeface="Garet"/>
                <a:ea typeface="Garet"/>
                <a:cs typeface="Garet"/>
                <a:sym typeface="Garet"/>
              </a:rPr>
              <a:t>Pour classer les sons d’oiseaux, nous avons structuré les données par espèce et appliqué une division stratifiée (70/15/15) avec sklearn pour garantir un bon équilibre des classes, en assurant la reproductibilité. La normalisation des spectrogrammes et l’utilisation de class_weights ont renforcé la robustesse du modèle face aux déséquilibres et à la variabilité des enregistrements.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4921" y="-1275163"/>
            <a:ext cx="10833938" cy="10696337"/>
            <a:chOff x="0" y="0"/>
            <a:chExt cx="5865013" cy="5790522"/>
          </a:xfrm>
        </p:grpSpPr>
        <p:sp>
          <p:nvSpPr>
            <p:cNvPr name="Freeform 3" id="3"/>
            <p:cNvSpPr/>
            <p:nvPr/>
          </p:nvSpPr>
          <p:spPr>
            <a:xfrm flipH="false" flipV="false" rot="0">
              <a:off x="0" y="0"/>
              <a:ext cx="5865013" cy="5790522"/>
            </a:xfrm>
            <a:custGeom>
              <a:avLst/>
              <a:gdLst/>
              <a:ahLst/>
              <a:cxnLst/>
              <a:rect r="r" b="b" t="t" l="l"/>
              <a:pathLst>
                <a:path h="5790522" w="5865013">
                  <a:moveTo>
                    <a:pt x="0" y="0"/>
                  </a:moveTo>
                  <a:lnTo>
                    <a:pt x="5865013" y="0"/>
                  </a:lnTo>
                  <a:lnTo>
                    <a:pt x="5865013" y="5790522"/>
                  </a:lnTo>
                  <a:lnTo>
                    <a:pt x="0" y="5790522"/>
                  </a:lnTo>
                  <a:close/>
                </a:path>
              </a:pathLst>
            </a:custGeom>
            <a:solidFill>
              <a:srgbClr val="F4F2F2"/>
            </a:solidFill>
          </p:spPr>
        </p:sp>
        <p:sp>
          <p:nvSpPr>
            <p:cNvPr name="TextBox 4" id="4"/>
            <p:cNvSpPr txBox="true"/>
            <p:nvPr/>
          </p:nvSpPr>
          <p:spPr>
            <a:xfrm>
              <a:off x="0" y="-47625"/>
              <a:ext cx="5865013" cy="5838147"/>
            </a:xfrm>
            <a:prstGeom prst="rect">
              <a:avLst/>
            </a:prstGeom>
          </p:spPr>
          <p:txBody>
            <a:bodyPr anchor="ctr" rtlCol="false" tIns="50800" lIns="50800" bIns="50800" rIns="50800"/>
            <a:lstStyle/>
            <a:p>
              <a:pPr algn="ctr">
                <a:lnSpc>
                  <a:spcPts val="2841"/>
                </a:lnSpc>
              </a:pPr>
            </a:p>
          </p:txBody>
        </p:sp>
      </p:grpSp>
      <p:grpSp>
        <p:nvGrpSpPr>
          <p:cNvPr name="Group 5" id="5"/>
          <p:cNvGrpSpPr/>
          <p:nvPr/>
        </p:nvGrpSpPr>
        <p:grpSpPr>
          <a:xfrm rot="0">
            <a:off x="96186" y="41783"/>
            <a:ext cx="1393685" cy="1501416"/>
            <a:chOff x="0" y="0"/>
            <a:chExt cx="754479" cy="812800"/>
          </a:xfrm>
        </p:grpSpPr>
        <p:sp>
          <p:nvSpPr>
            <p:cNvPr name="Freeform 6" id="6"/>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7" id="7"/>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Freeform 8" id="8"/>
          <p:cNvSpPr/>
          <p:nvPr/>
        </p:nvSpPr>
        <p:spPr>
          <a:xfrm flipH="false" flipV="false" rot="0">
            <a:off x="16365053" y="9258300"/>
            <a:ext cx="894247" cy="423650"/>
          </a:xfrm>
          <a:custGeom>
            <a:avLst/>
            <a:gdLst/>
            <a:ahLst/>
            <a:cxnLst/>
            <a:rect r="r" b="b" t="t" l="l"/>
            <a:pathLst>
              <a:path h="423650" w="894247">
                <a:moveTo>
                  <a:pt x="0" y="0"/>
                </a:moveTo>
                <a:lnTo>
                  <a:pt x="894247" y="0"/>
                </a:lnTo>
                <a:lnTo>
                  <a:pt x="894247" y="423650"/>
                </a:lnTo>
                <a:lnTo>
                  <a:pt x="0" y="423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93028" y="2037793"/>
            <a:ext cx="9305490" cy="3105707"/>
          </a:xfrm>
          <a:custGeom>
            <a:avLst/>
            <a:gdLst/>
            <a:ahLst/>
            <a:cxnLst/>
            <a:rect r="r" b="b" t="t" l="l"/>
            <a:pathLst>
              <a:path h="3105707" w="9305490">
                <a:moveTo>
                  <a:pt x="0" y="0"/>
                </a:moveTo>
                <a:lnTo>
                  <a:pt x="9305490" y="0"/>
                </a:lnTo>
                <a:lnTo>
                  <a:pt x="9305490" y="3105707"/>
                </a:lnTo>
                <a:lnTo>
                  <a:pt x="0" y="3105707"/>
                </a:lnTo>
                <a:lnTo>
                  <a:pt x="0" y="0"/>
                </a:lnTo>
                <a:close/>
              </a:path>
            </a:pathLst>
          </a:custGeom>
          <a:blipFill>
            <a:blip r:embed="rId4"/>
            <a:stretch>
              <a:fillRect l="0" t="0" r="0" b="0"/>
            </a:stretch>
          </a:blipFill>
        </p:spPr>
      </p:sp>
      <p:sp>
        <p:nvSpPr>
          <p:cNvPr name="Freeform 10" id="10"/>
          <p:cNvSpPr/>
          <p:nvPr/>
        </p:nvSpPr>
        <p:spPr>
          <a:xfrm flipH="false" flipV="false" rot="0">
            <a:off x="10899176" y="5679314"/>
            <a:ext cx="6992154" cy="4195292"/>
          </a:xfrm>
          <a:custGeom>
            <a:avLst/>
            <a:gdLst/>
            <a:ahLst/>
            <a:cxnLst/>
            <a:rect r="r" b="b" t="t" l="l"/>
            <a:pathLst>
              <a:path h="4195292" w="6992154">
                <a:moveTo>
                  <a:pt x="0" y="0"/>
                </a:moveTo>
                <a:lnTo>
                  <a:pt x="6992154" y="0"/>
                </a:lnTo>
                <a:lnTo>
                  <a:pt x="6992154" y="4195293"/>
                </a:lnTo>
                <a:lnTo>
                  <a:pt x="0" y="4195293"/>
                </a:lnTo>
                <a:lnTo>
                  <a:pt x="0" y="0"/>
                </a:lnTo>
                <a:close/>
              </a:path>
            </a:pathLst>
          </a:custGeom>
          <a:blipFill>
            <a:blip r:embed="rId5"/>
            <a:stretch>
              <a:fillRect l="0" t="0" r="0" b="0"/>
            </a:stretch>
          </a:blipFill>
        </p:spPr>
      </p:sp>
      <p:sp>
        <p:nvSpPr>
          <p:cNvPr name="TextBox 11" id="11"/>
          <p:cNvSpPr txBox="true"/>
          <p:nvPr/>
        </p:nvSpPr>
        <p:spPr>
          <a:xfrm rot="0">
            <a:off x="376887" y="389558"/>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11</a:t>
            </a:r>
          </a:p>
        </p:txBody>
      </p:sp>
      <p:sp>
        <p:nvSpPr>
          <p:cNvPr name="TextBox 12" id="12"/>
          <p:cNvSpPr txBox="true"/>
          <p:nvPr/>
        </p:nvSpPr>
        <p:spPr>
          <a:xfrm rot="0">
            <a:off x="3467362" y="247650"/>
            <a:ext cx="9549197" cy="1295549"/>
          </a:xfrm>
          <a:prstGeom prst="rect">
            <a:avLst/>
          </a:prstGeom>
        </p:spPr>
        <p:txBody>
          <a:bodyPr anchor="t" rtlCol="false" tIns="0" lIns="0" bIns="0" rIns="0">
            <a:spAutoFit/>
          </a:bodyPr>
          <a:lstStyle/>
          <a:p>
            <a:pPr algn="l">
              <a:lnSpc>
                <a:spcPts val="9422"/>
              </a:lnSpc>
            </a:pPr>
            <a:r>
              <a:rPr lang="en-US" sz="10131">
                <a:solidFill>
                  <a:srgbClr val="555C05"/>
                </a:solidFill>
                <a:latin typeface="League Gothic"/>
                <a:ea typeface="League Gothic"/>
                <a:cs typeface="League Gothic"/>
                <a:sym typeface="League Gothic"/>
              </a:rPr>
              <a:t>ENTRAÎNEMENT DU MODÈLE</a:t>
            </a:r>
          </a:p>
        </p:txBody>
      </p:sp>
      <p:sp>
        <p:nvSpPr>
          <p:cNvPr name="TextBox 13" id="13"/>
          <p:cNvSpPr txBox="true"/>
          <p:nvPr/>
        </p:nvSpPr>
        <p:spPr>
          <a:xfrm rot="0">
            <a:off x="639018" y="5591175"/>
            <a:ext cx="9613511" cy="3415122"/>
          </a:xfrm>
          <a:prstGeom prst="rect">
            <a:avLst/>
          </a:prstGeom>
        </p:spPr>
        <p:txBody>
          <a:bodyPr anchor="t" rtlCol="false" tIns="0" lIns="0" bIns="0" rIns="0">
            <a:spAutoFit/>
          </a:bodyPr>
          <a:lstStyle/>
          <a:p>
            <a:pPr algn="l">
              <a:lnSpc>
                <a:spcPts val="3389"/>
              </a:lnSpc>
            </a:pPr>
            <a:r>
              <a:rPr lang="en-US" sz="2421">
                <a:solidFill>
                  <a:srgbClr val="000000"/>
                </a:solidFill>
                <a:latin typeface="Garet"/>
                <a:ea typeface="Garet"/>
                <a:cs typeface="Garet"/>
                <a:sym typeface="Garet"/>
              </a:rPr>
              <a:t>Nous avons optimisé notre CNN en combina</a:t>
            </a:r>
            <a:r>
              <a:rPr lang="en-US" sz="2421">
                <a:solidFill>
                  <a:srgbClr val="000000"/>
                </a:solidFill>
                <a:latin typeface="Garet"/>
                <a:ea typeface="Garet"/>
                <a:cs typeface="Garet"/>
                <a:sym typeface="Garet"/>
              </a:rPr>
              <a:t>nt entraînement en précision mixte, gestion dynamique de la mémoire GPU et réglage fin des hyperparamètres. Cela inclut une régularisation L2 calibrée, une réduction adaptative du taux d’apprentissage (ReduceLROnPlateau) et une architecture incrémentale avec augmentation progressive des filtres et des couches denses pour améliorer la performance tout en maîtrisant les ressources.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43159" y="0"/>
            <a:ext cx="1393685" cy="1257431"/>
            <a:chOff x="0" y="0"/>
            <a:chExt cx="754479" cy="680717"/>
          </a:xfrm>
        </p:grpSpPr>
        <p:sp>
          <p:nvSpPr>
            <p:cNvPr name="Freeform 3" id="3"/>
            <p:cNvSpPr/>
            <p:nvPr/>
          </p:nvSpPr>
          <p:spPr>
            <a:xfrm flipH="false" flipV="false" rot="0">
              <a:off x="0" y="0"/>
              <a:ext cx="754479" cy="680717"/>
            </a:xfrm>
            <a:custGeom>
              <a:avLst/>
              <a:gdLst/>
              <a:ahLst/>
              <a:cxnLst/>
              <a:rect r="r" b="b" t="t" l="l"/>
              <a:pathLst>
                <a:path h="680717" w="754479">
                  <a:moveTo>
                    <a:pt x="0" y="0"/>
                  </a:moveTo>
                  <a:lnTo>
                    <a:pt x="754479" y="0"/>
                  </a:lnTo>
                  <a:lnTo>
                    <a:pt x="754479" y="680717"/>
                  </a:lnTo>
                  <a:lnTo>
                    <a:pt x="0" y="680717"/>
                  </a:lnTo>
                  <a:close/>
                </a:path>
              </a:pathLst>
            </a:custGeom>
            <a:solidFill>
              <a:srgbClr val="97A217"/>
            </a:solidFill>
          </p:spPr>
        </p:sp>
        <p:sp>
          <p:nvSpPr>
            <p:cNvPr name="TextBox 4" id="4"/>
            <p:cNvSpPr txBox="true"/>
            <p:nvPr/>
          </p:nvSpPr>
          <p:spPr>
            <a:xfrm>
              <a:off x="0" y="-47625"/>
              <a:ext cx="754479" cy="728342"/>
            </a:xfrm>
            <a:prstGeom prst="rect">
              <a:avLst/>
            </a:prstGeom>
          </p:spPr>
          <p:txBody>
            <a:bodyPr anchor="ctr" rtlCol="false" tIns="50800" lIns="50800" bIns="50800" rIns="50800"/>
            <a:lstStyle/>
            <a:p>
              <a:pPr algn="ctr">
                <a:lnSpc>
                  <a:spcPts val="2841"/>
                </a:lnSpc>
              </a:pPr>
            </a:p>
          </p:txBody>
        </p:sp>
      </p:grpSp>
      <p:grpSp>
        <p:nvGrpSpPr>
          <p:cNvPr name="Group 5" id="5"/>
          <p:cNvGrpSpPr/>
          <p:nvPr/>
        </p:nvGrpSpPr>
        <p:grpSpPr>
          <a:xfrm rot="0">
            <a:off x="0" y="-1203964"/>
            <a:ext cx="9533343" cy="2782201"/>
            <a:chOff x="0" y="0"/>
            <a:chExt cx="5160929" cy="1506160"/>
          </a:xfrm>
        </p:grpSpPr>
        <p:sp>
          <p:nvSpPr>
            <p:cNvPr name="Freeform 6" id="6"/>
            <p:cNvSpPr/>
            <p:nvPr/>
          </p:nvSpPr>
          <p:spPr>
            <a:xfrm flipH="false" flipV="false" rot="0">
              <a:off x="0" y="0"/>
              <a:ext cx="5160929" cy="1506160"/>
            </a:xfrm>
            <a:custGeom>
              <a:avLst/>
              <a:gdLst/>
              <a:ahLst/>
              <a:cxnLst/>
              <a:rect r="r" b="b" t="t" l="l"/>
              <a:pathLst>
                <a:path h="1506160" w="5160929">
                  <a:moveTo>
                    <a:pt x="0" y="0"/>
                  </a:moveTo>
                  <a:lnTo>
                    <a:pt x="5160929" y="0"/>
                  </a:lnTo>
                  <a:lnTo>
                    <a:pt x="5160929" y="1506160"/>
                  </a:lnTo>
                  <a:lnTo>
                    <a:pt x="0" y="1506160"/>
                  </a:lnTo>
                  <a:close/>
                </a:path>
              </a:pathLst>
            </a:custGeom>
            <a:solidFill>
              <a:srgbClr val="97A217"/>
            </a:solidFill>
          </p:spPr>
        </p:sp>
        <p:sp>
          <p:nvSpPr>
            <p:cNvPr name="TextBox 7" id="7"/>
            <p:cNvSpPr txBox="true"/>
            <p:nvPr/>
          </p:nvSpPr>
          <p:spPr>
            <a:xfrm>
              <a:off x="0" y="-47625"/>
              <a:ext cx="5160929" cy="1553785"/>
            </a:xfrm>
            <a:prstGeom prst="rect">
              <a:avLst/>
            </a:prstGeom>
          </p:spPr>
          <p:txBody>
            <a:bodyPr anchor="ctr" rtlCol="false" tIns="50800" lIns="50800" bIns="50800" rIns="50800"/>
            <a:lstStyle/>
            <a:p>
              <a:pPr algn="ctr">
                <a:lnSpc>
                  <a:spcPts val="2841"/>
                </a:lnSpc>
              </a:pPr>
            </a:p>
          </p:txBody>
        </p:sp>
      </p:grpSp>
      <p:grpSp>
        <p:nvGrpSpPr>
          <p:cNvPr name="Group 8" id="8"/>
          <p:cNvGrpSpPr>
            <a:grpSpLocks noChangeAspect="true"/>
          </p:cNvGrpSpPr>
          <p:nvPr/>
        </p:nvGrpSpPr>
        <p:grpSpPr>
          <a:xfrm rot="0">
            <a:off x="9953943" y="-22612"/>
            <a:ext cx="1921845" cy="1914337"/>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712" t="0" r="-24712"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11" id="11"/>
          <p:cNvGrpSpPr>
            <a:grpSpLocks noChangeAspect="true"/>
          </p:cNvGrpSpPr>
          <p:nvPr/>
        </p:nvGrpSpPr>
        <p:grpSpPr>
          <a:xfrm rot="0">
            <a:off x="14972782" y="3022"/>
            <a:ext cx="1870377" cy="1863071"/>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9618" t="0" r="-19618"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Freeform 14" id="14"/>
          <p:cNvSpPr/>
          <p:nvPr/>
        </p:nvSpPr>
        <p:spPr>
          <a:xfrm flipH="false" flipV="false" rot="0">
            <a:off x="-923926" y="6624866"/>
            <a:ext cx="5263116" cy="4114800"/>
          </a:xfrm>
          <a:custGeom>
            <a:avLst/>
            <a:gdLst/>
            <a:ahLst/>
            <a:cxnLst/>
            <a:rect r="r" b="b" t="t" l="l"/>
            <a:pathLst>
              <a:path h="4114800" w="5263116">
                <a:moveTo>
                  <a:pt x="0" y="0"/>
                </a:moveTo>
                <a:lnTo>
                  <a:pt x="5263116" y="0"/>
                </a:lnTo>
                <a:lnTo>
                  <a:pt x="5263116" y="4114800"/>
                </a:lnTo>
                <a:lnTo>
                  <a:pt x="0" y="4114800"/>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3402764" y="2173226"/>
            <a:ext cx="3109498" cy="1317208"/>
            <a:chOff x="0" y="0"/>
            <a:chExt cx="4145998" cy="1756277"/>
          </a:xfrm>
        </p:grpSpPr>
        <p:grpSp>
          <p:nvGrpSpPr>
            <p:cNvPr name="Group 16" id="16"/>
            <p:cNvGrpSpPr/>
            <p:nvPr/>
          </p:nvGrpSpPr>
          <p:grpSpPr>
            <a:xfrm rot="0">
              <a:off x="31198" y="0"/>
              <a:ext cx="4114800" cy="1756277"/>
              <a:chOff x="0" y="0"/>
              <a:chExt cx="812800" cy="346919"/>
            </a:xfrm>
          </p:grpSpPr>
          <p:sp>
            <p:nvSpPr>
              <p:cNvPr name="Freeform 17" id="17"/>
              <p:cNvSpPr/>
              <p:nvPr/>
            </p:nvSpPr>
            <p:spPr>
              <a:xfrm flipH="false" flipV="false" rot="0">
                <a:off x="0" y="0"/>
                <a:ext cx="812800" cy="346919"/>
              </a:xfrm>
              <a:custGeom>
                <a:avLst/>
                <a:gdLst/>
                <a:ahLst/>
                <a:cxnLst/>
                <a:rect r="r" b="b" t="t" l="l"/>
                <a:pathLst>
                  <a:path h="346919" w="812800">
                    <a:moveTo>
                      <a:pt x="127941" y="0"/>
                    </a:moveTo>
                    <a:lnTo>
                      <a:pt x="684859" y="0"/>
                    </a:lnTo>
                    <a:cubicBezTo>
                      <a:pt x="718791" y="0"/>
                      <a:pt x="751333" y="13479"/>
                      <a:pt x="775327" y="37473"/>
                    </a:cubicBezTo>
                    <a:cubicBezTo>
                      <a:pt x="799321" y="61467"/>
                      <a:pt x="812800" y="94009"/>
                      <a:pt x="812800" y="127941"/>
                    </a:cubicBezTo>
                    <a:lnTo>
                      <a:pt x="812800" y="218978"/>
                    </a:lnTo>
                    <a:cubicBezTo>
                      <a:pt x="812800" y="252910"/>
                      <a:pt x="799321" y="285452"/>
                      <a:pt x="775327" y="309446"/>
                    </a:cubicBezTo>
                    <a:cubicBezTo>
                      <a:pt x="751333" y="333439"/>
                      <a:pt x="718791" y="346919"/>
                      <a:pt x="684859" y="346919"/>
                    </a:cubicBezTo>
                    <a:lnTo>
                      <a:pt x="127941" y="346919"/>
                    </a:lnTo>
                    <a:cubicBezTo>
                      <a:pt x="94009" y="346919"/>
                      <a:pt x="61467" y="333439"/>
                      <a:pt x="37473" y="309446"/>
                    </a:cubicBezTo>
                    <a:cubicBezTo>
                      <a:pt x="13479" y="285452"/>
                      <a:pt x="0" y="252910"/>
                      <a:pt x="0" y="218978"/>
                    </a:cubicBezTo>
                    <a:lnTo>
                      <a:pt x="0" y="127941"/>
                    </a:lnTo>
                    <a:cubicBezTo>
                      <a:pt x="0" y="94009"/>
                      <a:pt x="13479" y="61467"/>
                      <a:pt x="37473" y="37473"/>
                    </a:cubicBezTo>
                    <a:cubicBezTo>
                      <a:pt x="61467" y="13479"/>
                      <a:pt x="94009" y="0"/>
                      <a:pt x="127941" y="0"/>
                    </a:cubicBezTo>
                    <a:close/>
                  </a:path>
                </a:pathLst>
              </a:custGeom>
              <a:solidFill>
                <a:srgbClr val="555C05"/>
              </a:solidFill>
            </p:spPr>
          </p:sp>
          <p:sp>
            <p:nvSpPr>
              <p:cNvPr name="TextBox 18" id="18"/>
              <p:cNvSpPr txBox="true"/>
              <p:nvPr/>
            </p:nvSpPr>
            <p:spPr>
              <a:xfrm>
                <a:off x="0" y="-76200"/>
                <a:ext cx="812800" cy="423119"/>
              </a:xfrm>
              <a:prstGeom prst="rect">
                <a:avLst/>
              </a:prstGeom>
            </p:spPr>
            <p:txBody>
              <a:bodyPr anchor="ctr" rtlCol="false" tIns="50800" lIns="50800" bIns="50800" rIns="50800"/>
              <a:lstStyle/>
              <a:p>
                <a:pPr algn="ctr">
                  <a:lnSpc>
                    <a:spcPts val="3037"/>
                  </a:lnSpc>
                </a:pPr>
              </a:p>
            </p:txBody>
          </p:sp>
        </p:grpSp>
        <p:sp>
          <p:nvSpPr>
            <p:cNvPr name="TextBox 19" id="19"/>
            <p:cNvSpPr txBox="true"/>
            <p:nvPr/>
          </p:nvSpPr>
          <p:spPr>
            <a:xfrm rot="0">
              <a:off x="0" y="153239"/>
              <a:ext cx="3976363" cy="1373599"/>
            </a:xfrm>
            <a:prstGeom prst="rect">
              <a:avLst/>
            </a:prstGeom>
          </p:spPr>
          <p:txBody>
            <a:bodyPr anchor="t" rtlCol="false" tIns="0" lIns="0" bIns="0" rIns="0">
              <a:spAutoFit/>
            </a:bodyPr>
            <a:lstStyle/>
            <a:p>
              <a:pPr algn="ctr">
                <a:lnSpc>
                  <a:spcPts val="2814"/>
                </a:lnSpc>
              </a:pPr>
              <a:r>
                <a:rPr lang="en-US" sz="1792" b="true">
                  <a:solidFill>
                    <a:srgbClr val="FFFFFF"/>
                  </a:solidFill>
                  <a:latin typeface="TS Qamus Bold"/>
                  <a:ea typeface="TS Qamus Bold"/>
                  <a:cs typeface="TS Qamus Bold"/>
                  <a:sym typeface="TS Qamus Bold"/>
                </a:rPr>
                <a:t>Class Métric ensemblede de test </a:t>
              </a:r>
            </a:p>
            <a:p>
              <a:pPr algn="ctr">
                <a:lnSpc>
                  <a:spcPts val="2814"/>
                </a:lnSpc>
                <a:spcBef>
                  <a:spcPct val="0"/>
                </a:spcBef>
              </a:pPr>
              <a:r>
                <a:rPr lang="en-US" b="true" sz="1792">
                  <a:solidFill>
                    <a:srgbClr val="FFFFFF"/>
                  </a:solidFill>
                  <a:latin typeface="TS Qamus Bold"/>
                  <a:ea typeface="TS Qamus Bold"/>
                  <a:cs typeface="TS Qamus Bold"/>
                  <a:sym typeface="TS Qamus Bold"/>
                </a:rPr>
                <a:t>83%</a:t>
              </a:r>
            </a:p>
          </p:txBody>
        </p:sp>
      </p:grpSp>
      <p:grpSp>
        <p:nvGrpSpPr>
          <p:cNvPr name="Group 20" id="20"/>
          <p:cNvGrpSpPr/>
          <p:nvPr/>
        </p:nvGrpSpPr>
        <p:grpSpPr>
          <a:xfrm rot="0">
            <a:off x="12349925" y="2173226"/>
            <a:ext cx="2973627" cy="1269202"/>
            <a:chOff x="0" y="0"/>
            <a:chExt cx="3964836" cy="1692270"/>
          </a:xfrm>
        </p:grpSpPr>
        <p:grpSp>
          <p:nvGrpSpPr>
            <p:cNvPr name="Group 21" id="21"/>
            <p:cNvGrpSpPr/>
            <p:nvPr/>
          </p:nvGrpSpPr>
          <p:grpSpPr>
            <a:xfrm rot="0">
              <a:off x="0" y="0"/>
              <a:ext cx="3964836" cy="1692270"/>
              <a:chOff x="0" y="0"/>
              <a:chExt cx="812800" cy="346919"/>
            </a:xfrm>
          </p:grpSpPr>
          <p:sp>
            <p:nvSpPr>
              <p:cNvPr name="Freeform 22" id="22"/>
              <p:cNvSpPr/>
              <p:nvPr/>
            </p:nvSpPr>
            <p:spPr>
              <a:xfrm flipH="false" flipV="false" rot="0">
                <a:off x="0" y="0"/>
                <a:ext cx="812800" cy="346919"/>
              </a:xfrm>
              <a:custGeom>
                <a:avLst/>
                <a:gdLst/>
                <a:ahLst/>
                <a:cxnLst/>
                <a:rect r="r" b="b" t="t" l="l"/>
                <a:pathLst>
                  <a:path h="346919" w="812800">
                    <a:moveTo>
                      <a:pt x="127941" y="0"/>
                    </a:moveTo>
                    <a:lnTo>
                      <a:pt x="684859" y="0"/>
                    </a:lnTo>
                    <a:cubicBezTo>
                      <a:pt x="718791" y="0"/>
                      <a:pt x="751333" y="13479"/>
                      <a:pt x="775327" y="37473"/>
                    </a:cubicBezTo>
                    <a:cubicBezTo>
                      <a:pt x="799321" y="61467"/>
                      <a:pt x="812800" y="94009"/>
                      <a:pt x="812800" y="127941"/>
                    </a:cubicBezTo>
                    <a:lnTo>
                      <a:pt x="812800" y="218978"/>
                    </a:lnTo>
                    <a:cubicBezTo>
                      <a:pt x="812800" y="252910"/>
                      <a:pt x="799321" y="285452"/>
                      <a:pt x="775327" y="309446"/>
                    </a:cubicBezTo>
                    <a:cubicBezTo>
                      <a:pt x="751333" y="333439"/>
                      <a:pt x="718791" y="346919"/>
                      <a:pt x="684859" y="346919"/>
                    </a:cubicBezTo>
                    <a:lnTo>
                      <a:pt x="127941" y="346919"/>
                    </a:lnTo>
                    <a:cubicBezTo>
                      <a:pt x="94009" y="346919"/>
                      <a:pt x="61467" y="333439"/>
                      <a:pt x="37473" y="309446"/>
                    </a:cubicBezTo>
                    <a:cubicBezTo>
                      <a:pt x="13479" y="285452"/>
                      <a:pt x="0" y="252910"/>
                      <a:pt x="0" y="218978"/>
                    </a:cubicBezTo>
                    <a:lnTo>
                      <a:pt x="0" y="127941"/>
                    </a:lnTo>
                    <a:cubicBezTo>
                      <a:pt x="0" y="94009"/>
                      <a:pt x="13479" y="61467"/>
                      <a:pt x="37473" y="37473"/>
                    </a:cubicBezTo>
                    <a:cubicBezTo>
                      <a:pt x="61467" y="13479"/>
                      <a:pt x="94009" y="0"/>
                      <a:pt x="127941" y="0"/>
                    </a:cubicBezTo>
                    <a:close/>
                  </a:path>
                </a:pathLst>
              </a:custGeom>
              <a:solidFill>
                <a:srgbClr val="555C05"/>
              </a:solidFill>
            </p:spPr>
          </p:sp>
          <p:sp>
            <p:nvSpPr>
              <p:cNvPr name="TextBox 23" id="23"/>
              <p:cNvSpPr txBox="true"/>
              <p:nvPr/>
            </p:nvSpPr>
            <p:spPr>
              <a:xfrm>
                <a:off x="0" y="-76200"/>
                <a:ext cx="812800" cy="423119"/>
              </a:xfrm>
              <a:prstGeom prst="rect">
                <a:avLst/>
              </a:prstGeom>
            </p:spPr>
            <p:txBody>
              <a:bodyPr anchor="ctr" rtlCol="false" tIns="50800" lIns="50800" bIns="50800" rIns="50800"/>
              <a:lstStyle/>
              <a:p>
                <a:pPr algn="ctr">
                  <a:lnSpc>
                    <a:spcPts val="3037"/>
                  </a:lnSpc>
                </a:pPr>
              </a:p>
            </p:txBody>
          </p:sp>
        </p:grpSp>
        <p:sp>
          <p:nvSpPr>
            <p:cNvPr name="TextBox 24" id="24"/>
            <p:cNvSpPr txBox="true"/>
            <p:nvPr/>
          </p:nvSpPr>
          <p:spPr>
            <a:xfrm rot="0">
              <a:off x="133391" y="428876"/>
              <a:ext cx="3831445" cy="417259"/>
            </a:xfrm>
            <a:prstGeom prst="rect">
              <a:avLst/>
            </a:prstGeom>
          </p:spPr>
          <p:txBody>
            <a:bodyPr anchor="t" rtlCol="false" tIns="0" lIns="0" bIns="0" rIns="0">
              <a:spAutoFit/>
            </a:bodyPr>
            <a:lstStyle/>
            <a:p>
              <a:pPr algn="ctr">
                <a:lnSpc>
                  <a:spcPts val="2711"/>
                </a:lnSpc>
                <a:spcBef>
                  <a:spcPct val="0"/>
                </a:spcBef>
              </a:pPr>
              <a:r>
                <a:rPr lang="en-US" b="true" sz="1727">
                  <a:solidFill>
                    <a:srgbClr val="FFFFFF"/>
                  </a:solidFill>
                  <a:latin typeface="TS Qamus Bold"/>
                  <a:ea typeface="TS Qamus Bold"/>
                  <a:cs typeface="TS Qamus Bold"/>
                  <a:sym typeface="TS Qamus Bold"/>
                </a:rPr>
                <a:t>matrice de confusion</a:t>
              </a:r>
            </a:p>
          </p:txBody>
        </p:sp>
      </p:grpSp>
      <p:sp>
        <p:nvSpPr>
          <p:cNvPr name="Freeform 25" id="25"/>
          <p:cNvSpPr/>
          <p:nvPr/>
        </p:nvSpPr>
        <p:spPr>
          <a:xfrm flipH="false" flipV="false" rot="0">
            <a:off x="381682" y="4080984"/>
            <a:ext cx="9151661" cy="4905427"/>
          </a:xfrm>
          <a:custGeom>
            <a:avLst/>
            <a:gdLst/>
            <a:ahLst/>
            <a:cxnLst/>
            <a:rect r="r" b="b" t="t" l="l"/>
            <a:pathLst>
              <a:path h="4905427" w="9151661">
                <a:moveTo>
                  <a:pt x="0" y="0"/>
                </a:moveTo>
                <a:lnTo>
                  <a:pt x="9151661" y="0"/>
                </a:lnTo>
                <a:lnTo>
                  <a:pt x="9151661" y="4905427"/>
                </a:lnTo>
                <a:lnTo>
                  <a:pt x="0" y="4905427"/>
                </a:lnTo>
                <a:lnTo>
                  <a:pt x="0" y="0"/>
                </a:lnTo>
                <a:close/>
              </a:path>
            </a:pathLst>
          </a:custGeom>
          <a:blipFill>
            <a:blip r:embed="rId6"/>
            <a:stretch>
              <a:fillRect l="-212" t="0" r="-212" b="0"/>
            </a:stretch>
          </a:blipFill>
        </p:spPr>
      </p:sp>
      <p:sp>
        <p:nvSpPr>
          <p:cNvPr name="Freeform 26" id="26"/>
          <p:cNvSpPr/>
          <p:nvPr/>
        </p:nvSpPr>
        <p:spPr>
          <a:xfrm flipH="false" flipV="false" rot="0">
            <a:off x="10214510" y="3728178"/>
            <a:ext cx="7325491" cy="6107628"/>
          </a:xfrm>
          <a:custGeom>
            <a:avLst/>
            <a:gdLst/>
            <a:ahLst/>
            <a:cxnLst/>
            <a:rect r="r" b="b" t="t" l="l"/>
            <a:pathLst>
              <a:path h="6107628" w="7325491">
                <a:moveTo>
                  <a:pt x="0" y="0"/>
                </a:moveTo>
                <a:lnTo>
                  <a:pt x="7325491" y="0"/>
                </a:lnTo>
                <a:lnTo>
                  <a:pt x="7325491" y="6107628"/>
                </a:lnTo>
                <a:lnTo>
                  <a:pt x="0" y="6107628"/>
                </a:lnTo>
                <a:lnTo>
                  <a:pt x="0" y="0"/>
                </a:lnTo>
                <a:close/>
              </a:path>
            </a:pathLst>
          </a:custGeom>
          <a:blipFill>
            <a:blip r:embed="rId7"/>
            <a:stretch>
              <a:fillRect l="0" t="0" r="0" b="0"/>
            </a:stretch>
          </a:blipFill>
        </p:spPr>
      </p:sp>
      <p:sp>
        <p:nvSpPr>
          <p:cNvPr name="TextBox 27" id="27"/>
          <p:cNvSpPr txBox="true"/>
          <p:nvPr/>
        </p:nvSpPr>
        <p:spPr>
          <a:xfrm rot="0">
            <a:off x="1028700" y="567522"/>
            <a:ext cx="8925243" cy="1295549"/>
          </a:xfrm>
          <a:prstGeom prst="rect">
            <a:avLst/>
          </a:prstGeom>
        </p:spPr>
        <p:txBody>
          <a:bodyPr anchor="t" rtlCol="false" tIns="0" lIns="0" bIns="0" rIns="0">
            <a:spAutoFit/>
          </a:bodyPr>
          <a:lstStyle/>
          <a:p>
            <a:pPr algn="l">
              <a:lnSpc>
                <a:spcPts val="9422"/>
              </a:lnSpc>
            </a:pPr>
            <a:r>
              <a:rPr lang="en-US" sz="10131">
                <a:solidFill>
                  <a:srgbClr val="FFFFFF"/>
                </a:solidFill>
                <a:latin typeface="League Gothic"/>
                <a:ea typeface="League Gothic"/>
                <a:cs typeface="League Gothic"/>
                <a:sym typeface="League Gothic"/>
              </a:rPr>
              <a:t>ÉVALUATION DU MODÈLE</a:t>
            </a:r>
          </a:p>
        </p:txBody>
      </p:sp>
      <p:sp>
        <p:nvSpPr>
          <p:cNvPr name="TextBox 28" id="28"/>
          <p:cNvSpPr txBox="true"/>
          <p:nvPr/>
        </p:nvSpPr>
        <p:spPr>
          <a:xfrm rot="0">
            <a:off x="17123860" y="246674"/>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393685" cy="1501416"/>
            <a:chOff x="0" y="0"/>
            <a:chExt cx="754479" cy="812800"/>
          </a:xfrm>
        </p:grpSpPr>
        <p:sp>
          <p:nvSpPr>
            <p:cNvPr name="Freeform 3" id="3"/>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7B840E"/>
            </a:solidFill>
          </p:spPr>
        </p:sp>
        <p:sp>
          <p:nvSpPr>
            <p:cNvPr name="TextBox 4" id="4"/>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Freeform 5" id="5"/>
          <p:cNvSpPr/>
          <p:nvPr/>
        </p:nvSpPr>
        <p:spPr>
          <a:xfrm flipH="false" flipV="false" rot="0">
            <a:off x="16806090" y="728224"/>
            <a:ext cx="894247" cy="423650"/>
          </a:xfrm>
          <a:custGeom>
            <a:avLst/>
            <a:gdLst/>
            <a:ahLst/>
            <a:cxnLst/>
            <a:rect r="r" b="b" t="t" l="l"/>
            <a:pathLst>
              <a:path h="423650" w="894247">
                <a:moveTo>
                  <a:pt x="0" y="0"/>
                </a:moveTo>
                <a:lnTo>
                  <a:pt x="894247" y="0"/>
                </a:lnTo>
                <a:lnTo>
                  <a:pt x="894247" y="423649"/>
                </a:lnTo>
                <a:lnTo>
                  <a:pt x="0" y="423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5913" y="2336789"/>
            <a:ext cx="9674891" cy="5321190"/>
          </a:xfrm>
          <a:custGeom>
            <a:avLst/>
            <a:gdLst/>
            <a:ahLst/>
            <a:cxnLst/>
            <a:rect r="r" b="b" t="t" l="l"/>
            <a:pathLst>
              <a:path h="5321190" w="9674891">
                <a:moveTo>
                  <a:pt x="0" y="0"/>
                </a:moveTo>
                <a:lnTo>
                  <a:pt x="9674891" y="0"/>
                </a:lnTo>
                <a:lnTo>
                  <a:pt x="9674891" y="5321190"/>
                </a:lnTo>
                <a:lnTo>
                  <a:pt x="0" y="5321190"/>
                </a:lnTo>
                <a:lnTo>
                  <a:pt x="0" y="0"/>
                </a:lnTo>
                <a:close/>
              </a:path>
            </a:pathLst>
          </a:custGeom>
          <a:blipFill>
            <a:blip r:embed="rId4"/>
            <a:stretch>
              <a:fillRect l="0" t="0" r="0" b="0"/>
            </a:stretch>
          </a:blipFill>
        </p:spPr>
      </p:sp>
      <p:sp>
        <p:nvSpPr>
          <p:cNvPr name="Freeform 7" id="7"/>
          <p:cNvSpPr/>
          <p:nvPr/>
        </p:nvSpPr>
        <p:spPr>
          <a:xfrm flipH="false" flipV="false" rot="0">
            <a:off x="11148674" y="2336789"/>
            <a:ext cx="6110626" cy="6356958"/>
          </a:xfrm>
          <a:custGeom>
            <a:avLst/>
            <a:gdLst/>
            <a:ahLst/>
            <a:cxnLst/>
            <a:rect r="r" b="b" t="t" l="l"/>
            <a:pathLst>
              <a:path h="6356958" w="6110626">
                <a:moveTo>
                  <a:pt x="0" y="0"/>
                </a:moveTo>
                <a:lnTo>
                  <a:pt x="6110626" y="0"/>
                </a:lnTo>
                <a:lnTo>
                  <a:pt x="6110626" y="6356958"/>
                </a:lnTo>
                <a:lnTo>
                  <a:pt x="0" y="6356958"/>
                </a:lnTo>
                <a:lnTo>
                  <a:pt x="0" y="0"/>
                </a:lnTo>
                <a:close/>
              </a:path>
            </a:pathLst>
          </a:custGeom>
          <a:blipFill>
            <a:blip r:embed="rId5"/>
            <a:stretch>
              <a:fillRect l="0" t="0" r="0" b="0"/>
            </a:stretch>
          </a:blipFill>
        </p:spPr>
      </p:sp>
      <p:sp>
        <p:nvSpPr>
          <p:cNvPr name="TextBox 8" id="8"/>
          <p:cNvSpPr txBox="true"/>
          <p:nvPr/>
        </p:nvSpPr>
        <p:spPr>
          <a:xfrm rot="0">
            <a:off x="7963482" y="418674"/>
            <a:ext cx="2127322" cy="1290398"/>
          </a:xfrm>
          <a:prstGeom prst="rect">
            <a:avLst/>
          </a:prstGeom>
        </p:spPr>
        <p:txBody>
          <a:bodyPr anchor="t" rtlCol="false" tIns="0" lIns="0" bIns="0" rIns="0">
            <a:spAutoFit/>
          </a:bodyPr>
          <a:lstStyle/>
          <a:p>
            <a:pPr algn="l">
              <a:lnSpc>
                <a:spcPts val="9422"/>
              </a:lnSpc>
            </a:pPr>
            <a:r>
              <a:rPr lang="en-US" sz="10131">
                <a:solidFill>
                  <a:srgbClr val="555C05"/>
                </a:solidFill>
                <a:latin typeface="League Gothic"/>
                <a:ea typeface="League Gothic"/>
                <a:cs typeface="League Gothic"/>
                <a:sym typeface="League Gothic"/>
              </a:rPr>
              <a:t>DEMO</a:t>
            </a:r>
          </a:p>
        </p:txBody>
      </p:sp>
      <p:sp>
        <p:nvSpPr>
          <p:cNvPr name="TextBox 9" id="9"/>
          <p:cNvSpPr txBox="true"/>
          <p:nvPr/>
        </p:nvSpPr>
        <p:spPr>
          <a:xfrm rot="0">
            <a:off x="415913" y="369599"/>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123" y="5494067"/>
            <a:ext cx="18442246" cy="5246370"/>
            <a:chOff x="0" y="0"/>
            <a:chExt cx="2857186" cy="812800"/>
          </a:xfrm>
        </p:grpSpPr>
        <p:sp>
          <p:nvSpPr>
            <p:cNvPr name="Freeform 3" id="3"/>
            <p:cNvSpPr/>
            <p:nvPr/>
          </p:nvSpPr>
          <p:spPr>
            <a:xfrm flipH="false" flipV="false" rot="0">
              <a:off x="0" y="0"/>
              <a:ext cx="2857186" cy="812800"/>
            </a:xfrm>
            <a:custGeom>
              <a:avLst/>
              <a:gdLst/>
              <a:ahLst/>
              <a:cxnLst/>
              <a:rect r="r" b="b" t="t" l="l"/>
              <a:pathLst>
                <a:path h="812800" w="2857186">
                  <a:moveTo>
                    <a:pt x="0" y="0"/>
                  </a:moveTo>
                  <a:lnTo>
                    <a:pt x="2857186" y="0"/>
                  </a:lnTo>
                  <a:lnTo>
                    <a:pt x="2857186" y="812800"/>
                  </a:lnTo>
                  <a:lnTo>
                    <a:pt x="0" y="812800"/>
                  </a:lnTo>
                  <a:close/>
                </a:path>
              </a:pathLst>
            </a:custGeom>
            <a:blipFill>
              <a:blip r:embed="rId2"/>
              <a:stretch>
                <a:fillRect l="0" t="-48866" r="0" b="-48866"/>
              </a:stretch>
            </a:blipFill>
          </p:spPr>
        </p:sp>
      </p:grpSp>
      <p:sp>
        <p:nvSpPr>
          <p:cNvPr name="TextBox 4" id="4"/>
          <p:cNvSpPr txBox="true"/>
          <p:nvPr/>
        </p:nvSpPr>
        <p:spPr>
          <a:xfrm rot="0">
            <a:off x="6527413" y="418674"/>
            <a:ext cx="4726359" cy="1290398"/>
          </a:xfrm>
          <a:prstGeom prst="rect">
            <a:avLst/>
          </a:prstGeom>
        </p:spPr>
        <p:txBody>
          <a:bodyPr anchor="t" rtlCol="false" tIns="0" lIns="0" bIns="0" rIns="0">
            <a:spAutoFit/>
          </a:bodyPr>
          <a:lstStyle/>
          <a:p>
            <a:pPr algn="l">
              <a:lnSpc>
                <a:spcPts val="9422"/>
              </a:lnSpc>
            </a:pPr>
            <a:r>
              <a:rPr lang="en-US" sz="10131">
                <a:solidFill>
                  <a:srgbClr val="555C05"/>
                </a:solidFill>
                <a:latin typeface="League Gothic"/>
                <a:ea typeface="League Gothic"/>
                <a:cs typeface="League Gothic"/>
                <a:sym typeface="League Gothic"/>
              </a:rPr>
              <a:t>CONCLUSION</a:t>
            </a:r>
          </a:p>
        </p:txBody>
      </p:sp>
      <p:grpSp>
        <p:nvGrpSpPr>
          <p:cNvPr name="Group 5" id="5"/>
          <p:cNvGrpSpPr/>
          <p:nvPr/>
        </p:nvGrpSpPr>
        <p:grpSpPr>
          <a:xfrm rot="0">
            <a:off x="0" y="0"/>
            <a:ext cx="1393685" cy="1501416"/>
            <a:chOff x="0" y="0"/>
            <a:chExt cx="754479" cy="812800"/>
          </a:xfrm>
        </p:grpSpPr>
        <p:sp>
          <p:nvSpPr>
            <p:cNvPr name="Freeform 6" id="6"/>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7B840E"/>
            </a:solidFill>
          </p:spPr>
        </p:sp>
        <p:sp>
          <p:nvSpPr>
            <p:cNvPr name="TextBox 7" id="7"/>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TextBox 8" id="8"/>
          <p:cNvSpPr txBox="true"/>
          <p:nvPr/>
        </p:nvSpPr>
        <p:spPr>
          <a:xfrm rot="0">
            <a:off x="415913" y="369599"/>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14</a:t>
            </a:r>
          </a:p>
        </p:txBody>
      </p:sp>
      <p:sp>
        <p:nvSpPr>
          <p:cNvPr name="TextBox 9" id="9"/>
          <p:cNvSpPr txBox="true"/>
          <p:nvPr/>
        </p:nvSpPr>
        <p:spPr>
          <a:xfrm rot="0">
            <a:off x="2238093" y="3805477"/>
            <a:ext cx="3036034" cy="1006717"/>
          </a:xfrm>
          <a:prstGeom prst="rect">
            <a:avLst/>
          </a:prstGeom>
        </p:spPr>
        <p:txBody>
          <a:bodyPr anchor="t" rtlCol="false" tIns="0" lIns="0" bIns="0" rIns="0">
            <a:spAutoFit/>
          </a:bodyPr>
          <a:lstStyle/>
          <a:p>
            <a:pPr algn="ctr">
              <a:lnSpc>
                <a:spcPts val="7412"/>
              </a:lnSpc>
            </a:pPr>
            <a:r>
              <a:rPr lang="en-US" sz="7970">
                <a:solidFill>
                  <a:srgbClr val="FFFFFF"/>
                </a:solidFill>
                <a:latin typeface="League Gothic"/>
                <a:ea typeface="League Gothic"/>
                <a:cs typeface="League Gothic"/>
                <a:sym typeface="League Gothic"/>
              </a:rPr>
              <a:t>ENGAGE</a:t>
            </a:r>
          </a:p>
        </p:txBody>
      </p:sp>
      <p:sp>
        <p:nvSpPr>
          <p:cNvPr name="Freeform 10" id="10"/>
          <p:cNvSpPr/>
          <p:nvPr/>
        </p:nvSpPr>
        <p:spPr>
          <a:xfrm flipH="false" flipV="false" rot="0">
            <a:off x="16806090" y="728224"/>
            <a:ext cx="894247" cy="423650"/>
          </a:xfrm>
          <a:custGeom>
            <a:avLst/>
            <a:gdLst/>
            <a:ahLst/>
            <a:cxnLst/>
            <a:rect r="r" b="b" t="t" l="l"/>
            <a:pathLst>
              <a:path h="423650" w="894247">
                <a:moveTo>
                  <a:pt x="0" y="0"/>
                </a:moveTo>
                <a:lnTo>
                  <a:pt x="894247" y="0"/>
                </a:lnTo>
                <a:lnTo>
                  <a:pt x="894247" y="423649"/>
                </a:lnTo>
                <a:lnTo>
                  <a:pt x="0" y="42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80775" y="2545152"/>
            <a:ext cx="17419636" cy="2267042"/>
          </a:xfrm>
          <a:prstGeom prst="rect">
            <a:avLst/>
          </a:prstGeom>
        </p:spPr>
        <p:txBody>
          <a:bodyPr anchor="t" rtlCol="false" tIns="0" lIns="0" bIns="0" rIns="0">
            <a:spAutoFit/>
          </a:bodyPr>
          <a:lstStyle/>
          <a:p>
            <a:pPr algn="l">
              <a:lnSpc>
                <a:spcPts val="3669"/>
              </a:lnSpc>
              <a:spcBef>
                <a:spcPct val="0"/>
              </a:spcBef>
            </a:pPr>
            <a:r>
              <a:rPr lang="en-US" sz="2621">
                <a:solidFill>
                  <a:srgbClr val="000000"/>
                </a:solidFill>
                <a:latin typeface="Garet"/>
                <a:ea typeface="Garet"/>
                <a:cs typeface="Garet"/>
                <a:sym typeface="Garet"/>
              </a:rPr>
              <a:t>En résumé, notre projet montre comment l’intelligence artificielle peut être mise au service de la biodiversité, en permettant une identification rapide et précise des chants d’oiseaux. Grâce à des techniques avancées d’apprentissage profond et à une préparation soignée des données, nous avons développé un outil performant qui contribue à la connaissance et à la protection des espèces. Merci pour votre attention, et n’oublions pas de célébrer et préserver la richesse de notre patrimoine naturel.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90697" y="4166073"/>
            <a:ext cx="25013528" cy="1954853"/>
            <a:chOff x="0" y="0"/>
            <a:chExt cx="13541214" cy="1058271"/>
          </a:xfrm>
        </p:grpSpPr>
        <p:sp>
          <p:nvSpPr>
            <p:cNvPr name="Freeform 3" id="3"/>
            <p:cNvSpPr/>
            <p:nvPr/>
          </p:nvSpPr>
          <p:spPr>
            <a:xfrm flipH="false" flipV="false" rot="0">
              <a:off x="0" y="0"/>
              <a:ext cx="13541214" cy="1058271"/>
            </a:xfrm>
            <a:custGeom>
              <a:avLst/>
              <a:gdLst/>
              <a:ahLst/>
              <a:cxnLst/>
              <a:rect r="r" b="b" t="t" l="l"/>
              <a:pathLst>
                <a:path h="1058271" w="13541214">
                  <a:moveTo>
                    <a:pt x="0" y="0"/>
                  </a:moveTo>
                  <a:lnTo>
                    <a:pt x="13541214" y="0"/>
                  </a:lnTo>
                  <a:lnTo>
                    <a:pt x="13541214" y="1058271"/>
                  </a:lnTo>
                  <a:lnTo>
                    <a:pt x="0" y="1058271"/>
                  </a:lnTo>
                  <a:close/>
                </a:path>
              </a:pathLst>
            </a:custGeom>
            <a:solidFill>
              <a:srgbClr val="97A217"/>
            </a:solidFill>
          </p:spPr>
        </p:sp>
        <p:sp>
          <p:nvSpPr>
            <p:cNvPr name="TextBox 4" id="4"/>
            <p:cNvSpPr txBox="true"/>
            <p:nvPr/>
          </p:nvSpPr>
          <p:spPr>
            <a:xfrm>
              <a:off x="0" y="-47625"/>
              <a:ext cx="13541214" cy="1105896"/>
            </a:xfrm>
            <a:prstGeom prst="rect">
              <a:avLst/>
            </a:prstGeom>
          </p:spPr>
          <p:txBody>
            <a:bodyPr anchor="ctr" rtlCol="false" tIns="50800" lIns="50800" bIns="50800" rIns="50800"/>
            <a:lstStyle/>
            <a:p>
              <a:pPr algn="ctr">
                <a:lnSpc>
                  <a:spcPts val="2841"/>
                </a:lnSpc>
              </a:pPr>
            </a:p>
          </p:txBody>
        </p:sp>
      </p:grpSp>
      <p:grpSp>
        <p:nvGrpSpPr>
          <p:cNvPr name="Group 5" id="5"/>
          <p:cNvGrpSpPr>
            <a:grpSpLocks noChangeAspect="true"/>
          </p:cNvGrpSpPr>
          <p:nvPr/>
        </p:nvGrpSpPr>
        <p:grpSpPr>
          <a:xfrm rot="0">
            <a:off x="2410385" y="2619337"/>
            <a:ext cx="12620814" cy="5048326"/>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l="0" t="-33281" r="0" b="-33281"/>
              </a:stretch>
            </a:blipFill>
          </p:spPr>
        </p:sp>
        <p:sp>
          <p:nvSpPr>
            <p:cNvPr name="Freeform 7" id="7"/>
            <p:cNvSpPr/>
            <p:nvPr/>
          </p:nvSpPr>
          <p:spPr>
            <a:xfrm flipH="false" flipV="false" rot="0">
              <a:off x="0" y="0"/>
              <a:ext cx="6350000" cy="2540000"/>
            </a:xfrm>
            <a:custGeom>
              <a:avLst/>
              <a:gdLst/>
              <a:ahLst/>
              <a:cxnLst/>
              <a:rect r="r" b="b" t="t" l="l"/>
              <a:pathLst>
                <a:path h="2540000" w="635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2A2E05"/>
            </a:solidFill>
          </p:spPr>
        </p:sp>
      </p:grpSp>
      <p:sp>
        <p:nvSpPr>
          <p:cNvPr name="TextBox 8" id="8"/>
          <p:cNvSpPr txBox="true"/>
          <p:nvPr/>
        </p:nvSpPr>
        <p:spPr>
          <a:xfrm rot="0">
            <a:off x="6676163" y="1328939"/>
            <a:ext cx="4456804" cy="1290398"/>
          </a:xfrm>
          <a:prstGeom prst="rect">
            <a:avLst/>
          </a:prstGeom>
        </p:spPr>
        <p:txBody>
          <a:bodyPr anchor="t" rtlCol="false" tIns="0" lIns="0" bIns="0" rIns="0">
            <a:spAutoFit/>
          </a:bodyPr>
          <a:lstStyle/>
          <a:p>
            <a:pPr algn="ctr">
              <a:lnSpc>
                <a:spcPts val="9422"/>
              </a:lnSpc>
            </a:pPr>
            <a:r>
              <a:rPr lang="en-US" sz="10131">
                <a:solidFill>
                  <a:srgbClr val="555C05"/>
                </a:solidFill>
                <a:latin typeface="League Gothic"/>
                <a:ea typeface="League Gothic"/>
                <a:cs typeface="League Gothic"/>
                <a:sym typeface="League Gothic"/>
              </a:rPr>
              <a:t>MERCI</a:t>
            </a:r>
          </a:p>
        </p:txBody>
      </p:sp>
      <p:grpSp>
        <p:nvGrpSpPr>
          <p:cNvPr name="Group 9" id="9"/>
          <p:cNvGrpSpPr/>
          <p:nvPr/>
        </p:nvGrpSpPr>
        <p:grpSpPr>
          <a:xfrm rot="0">
            <a:off x="0" y="0"/>
            <a:ext cx="1393685" cy="1501416"/>
            <a:chOff x="0" y="0"/>
            <a:chExt cx="754479" cy="812800"/>
          </a:xfrm>
        </p:grpSpPr>
        <p:sp>
          <p:nvSpPr>
            <p:cNvPr name="Freeform 10" id="10"/>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11" id="11"/>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TextBox 12" id="12"/>
          <p:cNvSpPr txBox="true"/>
          <p:nvPr/>
        </p:nvSpPr>
        <p:spPr>
          <a:xfrm rot="0">
            <a:off x="415913" y="369599"/>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09</a:t>
            </a:r>
          </a:p>
        </p:txBody>
      </p:sp>
      <p:sp>
        <p:nvSpPr>
          <p:cNvPr name="Freeform 13" id="13"/>
          <p:cNvSpPr/>
          <p:nvPr/>
        </p:nvSpPr>
        <p:spPr>
          <a:xfrm flipH="false" flipV="false" rot="0">
            <a:off x="-654296" y="9205996"/>
            <a:ext cx="3804984" cy="2087985"/>
          </a:xfrm>
          <a:custGeom>
            <a:avLst/>
            <a:gdLst/>
            <a:ahLst/>
            <a:cxnLst/>
            <a:rect r="r" b="b" t="t" l="l"/>
            <a:pathLst>
              <a:path h="2087985" w="3804984">
                <a:moveTo>
                  <a:pt x="0" y="0"/>
                </a:moveTo>
                <a:lnTo>
                  <a:pt x="3804984" y="0"/>
                </a:lnTo>
                <a:lnTo>
                  <a:pt x="3804984" y="2087985"/>
                </a:lnTo>
                <a:lnTo>
                  <a:pt x="0" y="2087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94315" y="0"/>
            <a:ext cx="1393685" cy="1501416"/>
            <a:chOff x="0" y="0"/>
            <a:chExt cx="1858247" cy="2001888"/>
          </a:xfrm>
        </p:grpSpPr>
        <p:grpSp>
          <p:nvGrpSpPr>
            <p:cNvPr name="Group 3" id="3"/>
            <p:cNvGrpSpPr/>
            <p:nvPr/>
          </p:nvGrpSpPr>
          <p:grpSpPr>
            <a:xfrm rot="0">
              <a:off x="0" y="0"/>
              <a:ext cx="1858247" cy="2001888"/>
              <a:chOff x="0" y="0"/>
              <a:chExt cx="754479" cy="812800"/>
            </a:xfrm>
          </p:grpSpPr>
          <p:sp>
            <p:nvSpPr>
              <p:cNvPr name="Freeform 4" id="4"/>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5" id="5"/>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TextBox 6" id="6"/>
            <p:cNvSpPr txBox="true"/>
            <p:nvPr/>
          </p:nvSpPr>
          <p:spPr>
            <a:xfrm rot="0">
              <a:off x="537163" y="516956"/>
              <a:ext cx="1109711" cy="891777"/>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02</a:t>
              </a:r>
            </a:p>
          </p:txBody>
        </p:sp>
      </p:grpSp>
      <p:sp>
        <p:nvSpPr>
          <p:cNvPr name="TextBox 7" id="7"/>
          <p:cNvSpPr txBox="true"/>
          <p:nvPr/>
        </p:nvSpPr>
        <p:spPr>
          <a:xfrm rot="0">
            <a:off x="5570589" y="384730"/>
            <a:ext cx="7146821" cy="1290398"/>
          </a:xfrm>
          <a:prstGeom prst="rect">
            <a:avLst/>
          </a:prstGeom>
        </p:spPr>
        <p:txBody>
          <a:bodyPr anchor="t" rtlCol="false" tIns="0" lIns="0" bIns="0" rIns="0">
            <a:spAutoFit/>
          </a:bodyPr>
          <a:lstStyle/>
          <a:p>
            <a:pPr algn="ctr">
              <a:lnSpc>
                <a:spcPts val="9422"/>
              </a:lnSpc>
            </a:pPr>
            <a:r>
              <a:rPr lang="en-US" sz="10131">
                <a:solidFill>
                  <a:srgbClr val="555C05"/>
                </a:solidFill>
                <a:latin typeface="League Gothic"/>
                <a:ea typeface="League Gothic"/>
                <a:cs typeface="League Gothic"/>
                <a:sym typeface="League Gothic"/>
              </a:rPr>
              <a:t>SOMMAIRE</a:t>
            </a:r>
          </a:p>
        </p:txBody>
      </p:sp>
      <p:sp>
        <p:nvSpPr>
          <p:cNvPr name="Freeform 8" id="8"/>
          <p:cNvSpPr/>
          <p:nvPr/>
        </p:nvSpPr>
        <p:spPr>
          <a:xfrm flipH="false" flipV="false" rot="0">
            <a:off x="5905771" y="9285335"/>
            <a:ext cx="894247" cy="423650"/>
          </a:xfrm>
          <a:custGeom>
            <a:avLst/>
            <a:gdLst/>
            <a:ahLst/>
            <a:cxnLst/>
            <a:rect r="r" b="b" t="t" l="l"/>
            <a:pathLst>
              <a:path h="423650" w="894247">
                <a:moveTo>
                  <a:pt x="0" y="0"/>
                </a:moveTo>
                <a:lnTo>
                  <a:pt x="894247" y="0"/>
                </a:lnTo>
                <a:lnTo>
                  <a:pt x="894247" y="423649"/>
                </a:lnTo>
                <a:lnTo>
                  <a:pt x="0" y="423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502838" y="2876948"/>
            <a:ext cx="565310" cy="56531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6E50"/>
            </a:solidFill>
          </p:spPr>
        </p:sp>
      </p:grpSp>
      <p:grpSp>
        <p:nvGrpSpPr>
          <p:cNvPr name="Group 11" id="11"/>
          <p:cNvGrpSpPr/>
          <p:nvPr/>
        </p:nvGrpSpPr>
        <p:grpSpPr>
          <a:xfrm rot="0">
            <a:off x="5502838" y="3917933"/>
            <a:ext cx="565310" cy="56531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A904C"/>
            </a:solidFill>
          </p:spPr>
        </p:sp>
      </p:grpSp>
      <p:grpSp>
        <p:nvGrpSpPr>
          <p:cNvPr name="Group 13" id="13"/>
          <p:cNvGrpSpPr/>
          <p:nvPr/>
        </p:nvGrpSpPr>
        <p:grpSpPr>
          <a:xfrm rot="0">
            <a:off x="5541828" y="5016377"/>
            <a:ext cx="565310" cy="565310"/>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B868"/>
            </a:solidFill>
          </p:spPr>
        </p:sp>
      </p:grpSp>
      <p:grpSp>
        <p:nvGrpSpPr>
          <p:cNvPr name="Group 15" id="15"/>
          <p:cNvGrpSpPr/>
          <p:nvPr/>
        </p:nvGrpSpPr>
        <p:grpSpPr>
          <a:xfrm rot="0">
            <a:off x="5502838" y="6176461"/>
            <a:ext cx="565310" cy="565310"/>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6E50"/>
            </a:solidFill>
          </p:spPr>
        </p:sp>
      </p:grpSp>
      <p:sp>
        <p:nvSpPr>
          <p:cNvPr name="TextBox 17" id="17"/>
          <p:cNvSpPr txBox="true"/>
          <p:nvPr/>
        </p:nvSpPr>
        <p:spPr>
          <a:xfrm rot="0">
            <a:off x="6112345" y="2800274"/>
            <a:ext cx="3099722" cy="641983"/>
          </a:xfrm>
          <a:prstGeom prst="rect">
            <a:avLst/>
          </a:prstGeom>
        </p:spPr>
        <p:txBody>
          <a:bodyPr anchor="t" rtlCol="false" tIns="0" lIns="0" bIns="0" rIns="0">
            <a:spAutoFit/>
          </a:bodyPr>
          <a:lstStyle/>
          <a:p>
            <a:pPr algn="l">
              <a:lnSpc>
                <a:spcPts val="5550"/>
              </a:lnSpc>
            </a:pPr>
            <a:r>
              <a:rPr lang="en-US" sz="2775">
                <a:solidFill>
                  <a:srgbClr val="000000"/>
                </a:solidFill>
                <a:latin typeface="TS Qamus"/>
                <a:ea typeface="TS Qamus"/>
                <a:cs typeface="TS Qamus"/>
                <a:sym typeface="TS Qamus"/>
              </a:rPr>
              <a:t>Problématique</a:t>
            </a:r>
          </a:p>
        </p:txBody>
      </p:sp>
      <p:sp>
        <p:nvSpPr>
          <p:cNvPr name="TextBox 18" id="18"/>
          <p:cNvSpPr txBox="true"/>
          <p:nvPr/>
        </p:nvSpPr>
        <p:spPr>
          <a:xfrm rot="0">
            <a:off x="4922796" y="2370695"/>
            <a:ext cx="1160084" cy="1445834"/>
          </a:xfrm>
          <a:prstGeom prst="rect">
            <a:avLst/>
          </a:prstGeom>
        </p:spPr>
        <p:txBody>
          <a:bodyPr anchor="t" rtlCol="false" tIns="0" lIns="0" bIns="0" rIns="0">
            <a:spAutoFit/>
          </a:bodyPr>
          <a:lstStyle/>
          <a:p>
            <a:pPr algn="ctr">
              <a:lnSpc>
                <a:spcPts val="12026"/>
              </a:lnSpc>
            </a:pPr>
            <a:r>
              <a:rPr lang="en-US" b="true" sz="7659">
                <a:solidFill>
                  <a:srgbClr val="000000"/>
                </a:solidFill>
                <a:latin typeface="TS Qamus Bold"/>
                <a:ea typeface="TS Qamus Bold"/>
                <a:cs typeface="TS Qamus Bold"/>
                <a:sym typeface="TS Qamus Bold"/>
              </a:rPr>
              <a:t>1</a:t>
            </a:r>
          </a:p>
        </p:txBody>
      </p:sp>
      <p:sp>
        <p:nvSpPr>
          <p:cNvPr name="TextBox 19" id="19"/>
          <p:cNvSpPr txBox="true"/>
          <p:nvPr/>
        </p:nvSpPr>
        <p:spPr>
          <a:xfrm rot="0">
            <a:off x="6112345" y="3877666"/>
            <a:ext cx="4989171" cy="641983"/>
          </a:xfrm>
          <a:prstGeom prst="rect">
            <a:avLst/>
          </a:prstGeom>
        </p:spPr>
        <p:txBody>
          <a:bodyPr anchor="t" rtlCol="false" tIns="0" lIns="0" bIns="0" rIns="0">
            <a:spAutoFit/>
          </a:bodyPr>
          <a:lstStyle/>
          <a:p>
            <a:pPr algn="l" marL="0" indent="0" lvl="1">
              <a:lnSpc>
                <a:spcPts val="5550"/>
              </a:lnSpc>
              <a:spcBef>
                <a:spcPct val="0"/>
              </a:spcBef>
            </a:pPr>
            <a:r>
              <a:rPr lang="en-US" sz="2775">
                <a:solidFill>
                  <a:srgbClr val="000000"/>
                </a:solidFill>
                <a:latin typeface="TS Qamus"/>
                <a:ea typeface="TS Qamus"/>
                <a:cs typeface="TS Qamus"/>
                <a:sym typeface="TS Qamus"/>
              </a:rPr>
              <a:t>PyTorch</a:t>
            </a:r>
          </a:p>
        </p:txBody>
      </p:sp>
      <p:sp>
        <p:nvSpPr>
          <p:cNvPr name="TextBox 20" id="20"/>
          <p:cNvSpPr txBox="true"/>
          <p:nvPr/>
        </p:nvSpPr>
        <p:spPr>
          <a:xfrm rot="0">
            <a:off x="4922796" y="3448086"/>
            <a:ext cx="1160084" cy="1445834"/>
          </a:xfrm>
          <a:prstGeom prst="rect">
            <a:avLst/>
          </a:prstGeom>
        </p:spPr>
        <p:txBody>
          <a:bodyPr anchor="t" rtlCol="false" tIns="0" lIns="0" bIns="0" rIns="0">
            <a:spAutoFit/>
          </a:bodyPr>
          <a:lstStyle/>
          <a:p>
            <a:pPr algn="ctr">
              <a:lnSpc>
                <a:spcPts val="12026"/>
              </a:lnSpc>
            </a:pPr>
            <a:r>
              <a:rPr lang="en-US" b="true" sz="7659">
                <a:solidFill>
                  <a:srgbClr val="000000"/>
                </a:solidFill>
                <a:latin typeface="TS Qamus Bold"/>
                <a:ea typeface="TS Qamus Bold"/>
                <a:cs typeface="TS Qamus Bold"/>
                <a:sym typeface="TS Qamus Bold"/>
              </a:rPr>
              <a:t>2</a:t>
            </a:r>
          </a:p>
        </p:txBody>
      </p:sp>
      <p:sp>
        <p:nvSpPr>
          <p:cNvPr name="TextBox 21" id="21"/>
          <p:cNvSpPr txBox="true"/>
          <p:nvPr/>
        </p:nvSpPr>
        <p:spPr>
          <a:xfrm rot="0">
            <a:off x="6151335" y="4939703"/>
            <a:ext cx="5316845" cy="641983"/>
          </a:xfrm>
          <a:prstGeom prst="rect">
            <a:avLst/>
          </a:prstGeom>
        </p:spPr>
        <p:txBody>
          <a:bodyPr anchor="t" rtlCol="false" tIns="0" lIns="0" bIns="0" rIns="0">
            <a:spAutoFit/>
          </a:bodyPr>
          <a:lstStyle/>
          <a:p>
            <a:pPr algn="l" marL="0" indent="0" lvl="1">
              <a:lnSpc>
                <a:spcPts val="5550"/>
              </a:lnSpc>
              <a:spcBef>
                <a:spcPct val="0"/>
              </a:spcBef>
            </a:pPr>
            <a:r>
              <a:rPr lang="en-US" sz="2775">
                <a:solidFill>
                  <a:srgbClr val="000000"/>
                </a:solidFill>
                <a:latin typeface="TS Qamus"/>
                <a:ea typeface="TS Qamus"/>
                <a:cs typeface="TS Qamus"/>
                <a:sym typeface="TS Qamus"/>
              </a:rPr>
              <a:t>TensorFlow</a:t>
            </a:r>
          </a:p>
        </p:txBody>
      </p:sp>
      <p:sp>
        <p:nvSpPr>
          <p:cNvPr name="TextBox 22" id="22"/>
          <p:cNvSpPr txBox="true"/>
          <p:nvPr/>
        </p:nvSpPr>
        <p:spPr>
          <a:xfrm rot="0">
            <a:off x="4922796" y="4510124"/>
            <a:ext cx="1160084" cy="1445834"/>
          </a:xfrm>
          <a:prstGeom prst="rect">
            <a:avLst/>
          </a:prstGeom>
        </p:spPr>
        <p:txBody>
          <a:bodyPr anchor="t" rtlCol="false" tIns="0" lIns="0" bIns="0" rIns="0">
            <a:spAutoFit/>
          </a:bodyPr>
          <a:lstStyle/>
          <a:p>
            <a:pPr algn="ctr">
              <a:lnSpc>
                <a:spcPts val="12026"/>
              </a:lnSpc>
            </a:pPr>
            <a:r>
              <a:rPr lang="en-US" b="true" sz="7659">
                <a:solidFill>
                  <a:srgbClr val="000000"/>
                </a:solidFill>
                <a:latin typeface="TS Qamus Bold"/>
                <a:ea typeface="TS Qamus Bold"/>
                <a:cs typeface="TS Qamus Bold"/>
                <a:sym typeface="TS Qamus Bold"/>
              </a:rPr>
              <a:t>3</a:t>
            </a:r>
          </a:p>
        </p:txBody>
      </p:sp>
      <p:sp>
        <p:nvSpPr>
          <p:cNvPr name="TextBox 23" id="23"/>
          <p:cNvSpPr txBox="true"/>
          <p:nvPr/>
        </p:nvSpPr>
        <p:spPr>
          <a:xfrm rot="0">
            <a:off x="6151335" y="6105471"/>
            <a:ext cx="5604070" cy="641983"/>
          </a:xfrm>
          <a:prstGeom prst="rect">
            <a:avLst/>
          </a:prstGeom>
        </p:spPr>
        <p:txBody>
          <a:bodyPr anchor="t" rtlCol="false" tIns="0" lIns="0" bIns="0" rIns="0">
            <a:spAutoFit/>
          </a:bodyPr>
          <a:lstStyle/>
          <a:p>
            <a:pPr algn="l" marL="0" indent="0" lvl="1">
              <a:lnSpc>
                <a:spcPts val="5550"/>
              </a:lnSpc>
              <a:spcBef>
                <a:spcPct val="0"/>
              </a:spcBef>
            </a:pPr>
            <a:r>
              <a:rPr lang="en-US" sz="2775">
                <a:solidFill>
                  <a:srgbClr val="000000"/>
                </a:solidFill>
                <a:latin typeface="TS Qamus"/>
                <a:ea typeface="TS Qamus"/>
                <a:cs typeface="TS Qamus"/>
                <a:sym typeface="TS Qamus"/>
              </a:rPr>
              <a:t>Demo</a:t>
            </a:r>
          </a:p>
        </p:txBody>
      </p:sp>
      <p:sp>
        <p:nvSpPr>
          <p:cNvPr name="TextBox 24" id="24"/>
          <p:cNvSpPr txBox="true"/>
          <p:nvPr/>
        </p:nvSpPr>
        <p:spPr>
          <a:xfrm rot="0">
            <a:off x="4922796" y="5670208"/>
            <a:ext cx="1160084" cy="1445834"/>
          </a:xfrm>
          <a:prstGeom prst="rect">
            <a:avLst/>
          </a:prstGeom>
        </p:spPr>
        <p:txBody>
          <a:bodyPr anchor="t" rtlCol="false" tIns="0" lIns="0" bIns="0" rIns="0">
            <a:spAutoFit/>
          </a:bodyPr>
          <a:lstStyle/>
          <a:p>
            <a:pPr algn="ctr">
              <a:lnSpc>
                <a:spcPts val="12026"/>
              </a:lnSpc>
            </a:pPr>
            <a:r>
              <a:rPr lang="en-US" b="true" sz="7659">
                <a:solidFill>
                  <a:srgbClr val="000000"/>
                </a:solidFill>
                <a:latin typeface="TS Qamus Bold"/>
                <a:ea typeface="TS Qamus Bold"/>
                <a:cs typeface="TS Qamus Bold"/>
                <a:sym typeface="TS Qamus Bold"/>
              </a:rPr>
              <a:t>4</a:t>
            </a:r>
          </a:p>
        </p:txBody>
      </p:sp>
      <p:grpSp>
        <p:nvGrpSpPr>
          <p:cNvPr name="Group 25" id="25"/>
          <p:cNvGrpSpPr/>
          <p:nvPr/>
        </p:nvGrpSpPr>
        <p:grpSpPr>
          <a:xfrm rot="0">
            <a:off x="5502838" y="7441320"/>
            <a:ext cx="565310" cy="565310"/>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B868"/>
            </a:solidFill>
          </p:spPr>
        </p:sp>
      </p:grpSp>
      <p:sp>
        <p:nvSpPr>
          <p:cNvPr name="TextBox 27" id="27"/>
          <p:cNvSpPr txBox="true"/>
          <p:nvPr/>
        </p:nvSpPr>
        <p:spPr>
          <a:xfrm rot="0">
            <a:off x="6151335" y="7370330"/>
            <a:ext cx="8365573" cy="641983"/>
          </a:xfrm>
          <a:prstGeom prst="rect">
            <a:avLst/>
          </a:prstGeom>
        </p:spPr>
        <p:txBody>
          <a:bodyPr anchor="t" rtlCol="false" tIns="0" lIns="0" bIns="0" rIns="0">
            <a:spAutoFit/>
          </a:bodyPr>
          <a:lstStyle/>
          <a:p>
            <a:pPr algn="l" marL="0" indent="0" lvl="1">
              <a:lnSpc>
                <a:spcPts val="5550"/>
              </a:lnSpc>
              <a:spcBef>
                <a:spcPct val="0"/>
              </a:spcBef>
            </a:pPr>
            <a:r>
              <a:rPr lang="en-US" sz="2775">
                <a:solidFill>
                  <a:srgbClr val="000000"/>
                </a:solidFill>
                <a:latin typeface="TS Qamus"/>
                <a:ea typeface="TS Qamus"/>
                <a:cs typeface="TS Qamus"/>
                <a:sym typeface="TS Qamus"/>
              </a:rPr>
              <a:t>Conclusion</a:t>
            </a:r>
          </a:p>
        </p:txBody>
      </p:sp>
      <p:sp>
        <p:nvSpPr>
          <p:cNvPr name="TextBox 28" id="28"/>
          <p:cNvSpPr txBox="true"/>
          <p:nvPr/>
        </p:nvSpPr>
        <p:spPr>
          <a:xfrm rot="0">
            <a:off x="4889479" y="6858183"/>
            <a:ext cx="1160084" cy="1445834"/>
          </a:xfrm>
          <a:prstGeom prst="rect">
            <a:avLst/>
          </a:prstGeom>
        </p:spPr>
        <p:txBody>
          <a:bodyPr anchor="t" rtlCol="false" tIns="0" lIns="0" bIns="0" rIns="0">
            <a:spAutoFit/>
          </a:bodyPr>
          <a:lstStyle/>
          <a:p>
            <a:pPr algn="ctr">
              <a:lnSpc>
                <a:spcPts val="12026"/>
              </a:lnSpc>
            </a:pPr>
            <a:r>
              <a:rPr lang="en-US" b="true" sz="7659">
                <a:solidFill>
                  <a:srgbClr val="000000"/>
                </a:solidFill>
                <a:latin typeface="TS Qamus Bold"/>
                <a:ea typeface="TS Qamus Bold"/>
                <a:cs typeface="TS Qamus Bold"/>
                <a:sym typeface="TS Qamus Bold"/>
              </a:rPr>
              <a:t>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67684" y="-304909"/>
            <a:ext cx="4667194" cy="10696337"/>
            <a:chOff x="0" y="0"/>
            <a:chExt cx="2526611" cy="5790522"/>
          </a:xfrm>
        </p:grpSpPr>
        <p:sp>
          <p:nvSpPr>
            <p:cNvPr name="Freeform 3" id="3"/>
            <p:cNvSpPr/>
            <p:nvPr/>
          </p:nvSpPr>
          <p:spPr>
            <a:xfrm flipH="false" flipV="false" rot="0">
              <a:off x="0" y="0"/>
              <a:ext cx="2526611" cy="5790522"/>
            </a:xfrm>
            <a:custGeom>
              <a:avLst/>
              <a:gdLst/>
              <a:ahLst/>
              <a:cxnLst/>
              <a:rect r="r" b="b" t="t" l="l"/>
              <a:pathLst>
                <a:path h="5790522" w="2526611">
                  <a:moveTo>
                    <a:pt x="0" y="0"/>
                  </a:moveTo>
                  <a:lnTo>
                    <a:pt x="2526611" y="0"/>
                  </a:lnTo>
                  <a:lnTo>
                    <a:pt x="2526611" y="5790522"/>
                  </a:lnTo>
                  <a:lnTo>
                    <a:pt x="0" y="5790522"/>
                  </a:lnTo>
                  <a:close/>
                </a:path>
              </a:pathLst>
            </a:custGeom>
            <a:solidFill>
              <a:srgbClr val="555C05"/>
            </a:solidFill>
          </p:spPr>
        </p:sp>
        <p:sp>
          <p:nvSpPr>
            <p:cNvPr name="TextBox 4" id="4"/>
            <p:cNvSpPr txBox="true"/>
            <p:nvPr/>
          </p:nvSpPr>
          <p:spPr>
            <a:xfrm>
              <a:off x="0" y="-47625"/>
              <a:ext cx="2526611" cy="5838147"/>
            </a:xfrm>
            <a:prstGeom prst="rect">
              <a:avLst/>
            </a:prstGeom>
          </p:spPr>
          <p:txBody>
            <a:bodyPr anchor="ctr" rtlCol="false" tIns="50800" lIns="50800" bIns="50800" rIns="50800"/>
            <a:lstStyle/>
            <a:p>
              <a:pPr algn="ctr">
                <a:lnSpc>
                  <a:spcPts val="2841"/>
                </a:lnSpc>
              </a:pPr>
            </a:p>
          </p:txBody>
        </p:sp>
      </p:grpSp>
      <p:grpSp>
        <p:nvGrpSpPr>
          <p:cNvPr name="Group 5" id="5"/>
          <p:cNvGrpSpPr/>
          <p:nvPr/>
        </p:nvGrpSpPr>
        <p:grpSpPr>
          <a:xfrm rot="0">
            <a:off x="0" y="0"/>
            <a:ext cx="19217449" cy="3944487"/>
            <a:chOff x="0" y="0"/>
            <a:chExt cx="5061386" cy="1038877"/>
          </a:xfrm>
        </p:grpSpPr>
        <p:sp>
          <p:nvSpPr>
            <p:cNvPr name="Freeform 6" id="6"/>
            <p:cNvSpPr/>
            <p:nvPr/>
          </p:nvSpPr>
          <p:spPr>
            <a:xfrm flipH="false" flipV="false" rot="0">
              <a:off x="0" y="0"/>
              <a:ext cx="5061386" cy="1038877"/>
            </a:xfrm>
            <a:custGeom>
              <a:avLst/>
              <a:gdLst/>
              <a:ahLst/>
              <a:cxnLst/>
              <a:rect r="r" b="b" t="t" l="l"/>
              <a:pathLst>
                <a:path h="1038877" w="5061386">
                  <a:moveTo>
                    <a:pt x="0" y="0"/>
                  </a:moveTo>
                  <a:lnTo>
                    <a:pt x="5061386" y="0"/>
                  </a:lnTo>
                  <a:lnTo>
                    <a:pt x="5061386" y="1038877"/>
                  </a:lnTo>
                  <a:lnTo>
                    <a:pt x="0" y="1038877"/>
                  </a:lnTo>
                  <a:close/>
                </a:path>
              </a:pathLst>
            </a:custGeom>
            <a:solidFill>
              <a:srgbClr val="F4F2F2"/>
            </a:solidFill>
          </p:spPr>
        </p:sp>
        <p:sp>
          <p:nvSpPr>
            <p:cNvPr name="TextBox 7" id="7"/>
            <p:cNvSpPr txBox="true"/>
            <p:nvPr/>
          </p:nvSpPr>
          <p:spPr>
            <a:xfrm>
              <a:off x="0" y="-47625"/>
              <a:ext cx="5061386" cy="1086502"/>
            </a:xfrm>
            <a:prstGeom prst="rect">
              <a:avLst/>
            </a:prstGeom>
          </p:spPr>
          <p:txBody>
            <a:bodyPr anchor="ctr" rtlCol="false" tIns="50800" lIns="50800" bIns="50800" rIns="50800"/>
            <a:lstStyle/>
            <a:p>
              <a:pPr algn="ctr">
                <a:lnSpc>
                  <a:spcPts val="2841"/>
                </a:lnSpc>
              </a:pPr>
            </a:p>
          </p:txBody>
        </p:sp>
      </p:grpSp>
      <p:grpSp>
        <p:nvGrpSpPr>
          <p:cNvPr name="Group 8" id="8"/>
          <p:cNvGrpSpPr/>
          <p:nvPr/>
        </p:nvGrpSpPr>
        <p:grpSpPr>
          <a:xfrm rot="0">
            <a:off x="0" y="0"/>
            <a:ext cx="1393685" cy="1501416"/>
            <a:chOff x="0" y="0"/>
            <a:chExt cx="754479" cy="812800"/>
          </a:xfrm>
        </p:grpSpPr>
        <p:sp>
          <p:nvSpPr>
            <p:cNvPr name="Freeform 9" id="9"/>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10" id="10"/>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Freeform 11" id="11"/>
          <p:cNvSpPr/>
          <p:nvPr/>
        </p:nvSpPr>
        <p:spPr>
          <a:xfrm flipH="false" flipV="false" rot="0">
            <a:off x="11920592" y="2526923"/>
            <a:ext cx="6561378" cy="4051651"/>
          </a:xfrm>
          <a:custGeom>
            <a:avLst/>
            <a:gdLst/>
            <a:ahLst/>
            <a:cxnLst/>
            <a:rect r="r" b="b" t="t" l="l"/>
            <a:pathLst>
              <a:path h="4051651" w="6561378">
                <a:moveTo>
                  <a:pt x="0" y="0"/>
                </a:moveTo>
                <a:lnTo>
                  <a:pt x="6561378" y="0"/>
                </a:lnTo>
                <a:lnTo>
                  <a:pt x="6561378" y="4051650"/>
                </a:lnTo>
                <a:lnTo>
                  <a:pt x="0" y="4051650"/>
                </a:lnTo>
                <a:lnTo>
                  <a:pt x="0" y="0"/>
                </a:lnTo>
                <a:close/>
              </a:path>
            </a:pathLst>
          </a:custGeom>
          <a:blipFill>
            <a:blip r:embed="rId2"/>
            <a:stretch>
              <a:fillRect l="0" t="0" r="0" b="0"/>
            </a:stretch>
          </a:blipFill>
        </p:spPr>
      </p:sp>
      <p:sp>
        <p:nvSpPr>
          <p:cNvPr name="TextBox 12" id="12"/>
          <p:cNvSpPr txBox="true"/>
          <p:nvPr/>
        </p:nvSpPr>
        <p:spPr>
          <a:xfrm rot="0">
            <a:off x="415913" y="369599"/>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03</a:t>
            </a:r>
          </a:p>
        </p:txBody>
      </p:sp>
      <p:sp>
        <p:nvSpPr>
          <p:cNvPr name="TextBox 13" id="13"/>
          <p:cNvSpPr txBox="true"/>
          <p:nvPr/>
        </p:nvSpPr>
        <p:spPr>
          <a:xfrm rot="0">
            <a:off x="1896608" y="1139466"/>
            <a:ext cx="3556104" cy="3202759"/>
          </a:xfrm>
          <a:prstGeom prst="rect">
            <a:avLst/>
          </a:prstGeom>
        </p:spPr>
        <p:txBody>
          <a:bodyPr anchor="t" rtlCol="false" tIns="0" lIns="0" bIns="0" rIns="0">
            <a:spAutoFit/>
          </a:bodyPr>
          <a:lstStyle/>
          <a:p>
            <a:pPr algn="l">
              <a:lnSpc>
                <a:spcPts val="26100"/>
              </a:lnSpc>
              <a:spcBef>
                <a:spcPct val="0"/>
              </a:spcBef>
            </a:pPr>
            <a:r>
              <a:rPr lang="en-US" sz="18643">
                <a:solidFill>
                  <a:srgbClr val="555C05"/>
                </a:solidFill>
                <a:latin typeface="League Gothic"/>
                <a:ea typeface="League Gothic"/>
                <a:cs typeface="League Gothic"/>
                <a:sym typeface="League Gothic"/>
              </a:rPr>
              <a:t>PROB</a:t>
            </a:r>
          </a:p>
        </p:txBody>
      </p:sp>
      <p:sp>
        <p:nvSpPr>
          <p:cNvPr name="TextBox 14" id="14"/>
          <p:cNvSpPr txBox="true"/>
          <p:nvPr/>
        </p:nvSpPr>
        <p:spPr>
          <a:xfrm rot="0">
            <a:off x="1896608" y="4505123"/>
            <a:ext cx="10208964" cy="2267042"/>
          </a:xfrm>
          <a:prstGeom prst="rect">
            <a:avLst/>
          </a:prstGeom>
        </p:spPr>
        <p:txBody>
          <a:bodyPr anchor="t" rtlCol="false" tIns="0" lIns="0" bIns="0" rIns="0">
            <a:spAutoFit/>
          </a:bodyPr>
          <a:lstStyle/>
          <a:p>
            <a:pPr algn="l">
              <a:lnSpc>
                <a:spcPts val="3669"/>
              </a:lnSpc>
              <a:spcBef>
                <a:spcPct val="0"/>
              </a:spcBef>
            </a:pPr>
            <a:r>
              <a:rPr lang="en-US" sz="2621">
                <a:solidFill>
                  <a:srgbClr val="000000"/>
                </a:solidFill>
                <a:latin typeface="Garet"/>
                <a:ea typeface="Garet"/>
                <a:cs typeface="Garet"/>
                <a:sym typeface="Garet"/>
              </a:rPr>
              <a:t>Comment développer un système intelligent capable d’identifier avec précision les espèces d’oiseaux à partir d’enregistrements audio, malgré la diversité des sons, les variations de qualité d’enregistrement et les interférences sonores de l’environnement naturel ?</a:t>
            </a:r>
          </a:p>
        </p:txBody>
      </p:sp>
      <p:sp>
        <p:nvSpPr>
          <p:cNvPr name="TextBox 15" id="15"/>
          <p:cNvSpPr txBox="true"/>
          <p:nvPr/>
        </p:nvSpPr>
        <p:spPr>
          <a:xfrm rot="0">
            <a:off x="5325750" y="1139466"/>
            <a:ext cx="7138117" cy="3202759"/>
          </a:xfrm>
          <a:prstGeom prst="rect">
            <a:avLst/>
          </a:prstGeom>
        </p:spPr>
        <p:txBody>
          <a:bodyPr anchor="t" rtlCol="false" tIns="0" lIns="0" bIns="0" rIns="0">
            <a:spAutoFit/>
          </a:bodyPr>
          <a:lstStyle/>
          <a:p>
            <a:pPr algn="l">
              <a:lnSpc>
                <a:spcPts val="26100"/>
              </a:lnSpc>
              <a:spcBef>
                <a:spcPct val="0"/>
              </a:spcBef>
            </a:pPr>
            <a:r>
              <a:rPr lang="en-US" sz="18643">
                <a:solidFill>
                  <a:srgbClr val="555C05"/>
                </a:solidFill>
                <a:latin typeface="League Gothic"/>
                <a:ea typeface="League Gothic"/>
                <a:cs typeface="League Gothic"/>
                <a:sym typeface="League Gothic"/>
              </a:rPr>
              <a:t>LÉMATIQUE</a:t>
            </a:r>
          </a:p>
        </p:txBody>
      </p:sp>
      <p:sp>
        <p:nvSpPr>
          <p:cNvPr name="Freeform 16" id="16"/>
          <p:cNvSpPr/>
          <p:nvPr/>
        </p:nvSpPr>
        <p:spPr>
          <a:xfrm flipH="false" flipV="false" rot="0">
            <a:off x="16239854" y="9094581"/>
            <a:ext cx="894247" cy="423650"/>
          </a:xfrm>
          <a:custGeom>
            <a:avLst/>
            <a:gdLst/>
            <a:ahLst/>
            <a:cxnLst/>
            <a:rect r="r" b="b" t="t" l="l"/>
            <a:pathLst>
              <a:path h="423650" w="894247">
                <a:moveTo>
                  <a:pt x="0" y="0"/>
                </a:moveTo>
                <a:lnTo>
                  <a:pt x="894247" y="0"/>
                </a:lnTo>
                <a:lnTo>
                  <a:pt x="894247" y="423649"/>
                </a:lnTo>
                <a:lnTo>
                  <a:pt x="0" y="42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6094365" y="9146504"/>
            <a:ext cx="894247" cy="423650"/>
          </a:xfrm>
          <a:custGeom>
            <a:avLst/>
            <a:gdLst/>
            <a:ahLst/>
            <a:cxnLst/>
            <a:rect r="r" b="b" t="t" l="l"/>
            <a:pathLst>
              <a:path h="423650" w="894247">
                <a:moveTo>
                  <a:pt x="0" y="0"/>
                </a:moveTo>
                <a:lnTo>
                  <a:pt x="894247" y="0"/>
                </a:lnTo>
                <a:lnTo>
                  <a:pt x="894247" y="423649"/>
                </a:lnTo>
                <a:lnTo>
                  <a:pt x="0" y="4236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2867684" y="1486515"/>
            <a:ext cx="1573208" cy="971456"/>
          </a:xfrm>
          <a:custGeom>
            <a:avLst/>
            <a:gdLst/>
            <a:ahLst/>
            <a:cxnLst/>
            <a:rect r="r" b="b" t="t" l="l"/>
            <a:pathLst>
              <a:path h="971456" w="1573208">
                <a:moveTo>
                  <a:pt x="0" y="0"/>
                </a:moveTo>
                <a:lnTo>
                  <a:pt x="1573208" y="0"/>
                </a:lnTo>
                <a:lnTo>
                  <a:pt x="1573208" y="971456"/>
                </a:lnTo>
                <a:lnTo>
                  <a:pt x="0" y="971456"/>
                </a:lnTo>
                <a:lnTo>
                  <a:pt x="0" y="0"/>
                </a:lnTo>
                <a:close/>
              </a:path>
            </a:pathLst>
          </a:custGeom>
          <a:blipFill>
            <a:blip r:embed="rId2"/>
            <a:stretch>
              <a:fillRect l="0" t="0" r="0" b="0"/>
            </a:stretch>
          </a:blipFill>
        </p:spPr>
      </p:sp>
      <p:sp>
        <p:nvSpPr>
          <p:cNvPr name="Freeform 19" id="19"/>
          <p:cNvSpPr/>
          <p:nvPr/>
        </p:nvSpPr>
        <p:spPr>
          <a:xfrm flipH="false" flipV="false" rot="0">
            <a:off x="15961669" y="5143500"/>
            <a:ext cx="1573208" cy="971456"/>
          </a:xfrm>
          <a:custGeom>
            <a:avLst/>
            <a:gdLst/>
            <a:ahLst/>
            <a:cxnLst/>
            <a:rect r="r" b="b" t="t" l="l"/>
            <a:pathLst>
              <a:path h="971456" w="1573208">
                <a:moveTo>
                  <a:pt x="0" y="0"/>
                </a:moveTo>
                <a:lnTo>
                  <a:pt x="1573209" y="0"/>
                </a:lnTo>
                <a:lnTo>
                  <a:pt x="1573209" y="971456"/>
                </a:lnTo>
                <a:lnTo>
                  <a:pt x="0" y="971456"/>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520315"/>
            <a:ext cx="18442246" cy="5246370"/>
            <a:chOff x="0" y="0"/>
            <a:chExt cx="2857186" cy="812800"/>
          </a:xfrm>
        </p:grpSpPr>
        <p:sp>
          <p:nvSpPr>
            <p:cNvPr name="Freeform 3" id="3"/>
            <p:cNvSpPr/>
            <p:nvPr/>
          </p:nvSpPr>
          <p:spPr>
            <a:xfrm flipH="false" flipV="false" rot="0">
              <a:off x="0" y="0"/>
              <a:ext cx="2857186" cy="812800"/>
            </a:xfrm>
            <a:custGeom>
              <a:avLst/>
              <a:gdLst/>
              <a:ahLst/>
              <a:cxnLst/>
              <a:rect r="r" b="b" t="t" l="l"/>
              <a:pathLst>
                <a:path h="812800" w="2857186">
                  <a:moveTo>
                    <a:pt x="0" y="0"/>
                  </a:moveTo>
                  <a:lnTo>
                    <a:pt x="2857186" y="0"/>
                  </a:lnTo>
                  <a:lnTo>
                    <a:pt x="2857186" y="812800"/>
                  </a:lnTo>
                  <a:lnTo>
                    <a:pt x="0" y="812800"/>
                  </a:lnTo>
                  <a:close/>
                </a:path>
              </a:pathLst>
            </a:custGeom>
            <a:blipFill>
              <a:blip r:embed="rId2"/>
              <a:stretch>
                <a:fillRect l="0" t="-48866" r="0" b="-48866"/>
              </a:stretch>
            </a:blipFill>
          </p:spPr>
        </p:sp>
      </p:grpSp>
      <p:grpSp>
        <p:nvGrpSpPr>
          <p:cNvPr name="Group 4" id="4"/>
          <p:cNvGrpSpPr/>
          <p:nvPr/>
        </p:nvGrpSpPr>
        <p:grpSpPr>
          <a:xfrm rot="0">
            <a:off x="1490424" y="1028700"/>
            <a:ext cx="8394814" cy="8431575"/>
            <a:chOff x="0" y="0"/>
            <a:chExt cx="2526611" cy="2537675"/>
          </a:xfrm>
        </p:grpSpPr>
        <p:sp>
          <p:nvSpPr>
            <p:cNvPr name="Freeform 5" id="5"/>
            <p:cNvSpPr/>
            <p:nvPr/>
          </p:nvSpPr>
          <p:spPr>
            <a:xfrm flipH="false" flipV="false" rot="0">
              <a:off x="0" y="0"/>
              <a:ext cx="2526611" cy="2537675"/>
            </a:xfrm>
            <a:custGeom>
              <a:avLst/>
              <a:gdLst/>
              <a:ahLst/>
              <a:cxnLst/>
              <a:rect r="r" b="b" t="t" l="l"/>
              <a:pathLst>
                <a:path h="2537675" w="2526611">
                  <a:moveTo>
                    <a:pt x="0" y="0"/>
                  </a:moveTo>
                  <a:lnTo>
                    <a:pt x="2526611" y="0"/>
                  </a:lnTo>
                  <a:lnTo>
                    <a:pt x="2526611" y="2537675"/>
                  </a:lnTo>
                  <a:lnTo>
                    <a:pt x="0" y="2537675"/>
                  </a:lnTo>
                  <a:close/>
                </a:path>
              </a:pathLst>
            </a:custGeom>
            <a:solidFill>
              <a:srgbClr val="97A217"/>
            </a:solidFill>
          </p:spPr>
        </p:sp>
        <p:sp>
          <p:nvSpPr>
            <p:cNvPr name="TextBox 6" id="6"/>
            <p:cNvSpPr txBox="true"/>
            <p:nvPr/>
          </p:nvSpPr>
          <p:spPr>
            <a:xfrm>
              <a:off x="0" y="-47625"/>
              <a:ext cx="2526611" cy="2585300"/>
            </a:xfrm>
            <a:prstGeom prst="rect">
              <a:avLst/>
            </a:prstGeom>
          </p:spPr>
          <p:txBody>
            <a:bodyPr anchor="ctr" rtlCol="false" tIns="50800" lIns="50800" bIns="50800" rIns="50800"/>
            <a:lstStyle/>
            <a:p>
              <a:pPr algn="ctr">
                <a:lnSpc>
                  <a:spcPts val="2841"/>
                </a:lnSpc>
              </a:pPr>
            </a:p>
          </p:txBody>
        </p:sp>
      </p:grpSp>
      <p:grpSp>
        <p:nvGrpSpPr>
          <p:cNvPr name="Group 7" id="7"/>
          <p:cNvGrpSpPr/>
          <p:nvPr/>
        </p:nvGrpSpPr>
        <p:grpSpPr>
          <a:xfrm rot="0">
            <a:off x="16178406" y="6896191"/>
            <a:ext cx="1393685" cy="1501416"/>
            <a:chOff x="0" y="0"/>
            <a:chExt cx="754479" cy="812800"/>
          </a:xfrm>
        </p:grpSpPr>
        <p:sp>
          <p:nvSpPr>
            <p:cNvPr name="Freeform 8" id="8"/>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9" id="9"/>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TextBox 10" id="10"/>
          <p:cNvSpPr txBox="true"/>
          <p:nvPr/>
        </p:nvSpPr>
        <p:spPr>
          <a:xfrm rot="0">
            <a:off x="16581278" y="7264858"/>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04</a:t>
            </a:r>
          </a:p>
        </p:txBody>
      </p:sp>
      <p:sp>
        <p:nvSpPr>
          <p:cNvPr name="TextBox 11" id="11"/>
          <p:cNvSpPr txBox="true"/>
          <p:nvPr/>
        </p:nvSpPr>
        <p:spPr>
          <a:xfrm rot="0">
            <a:off x="2544137" y="1165275"/>
            <a:ext cx="6676986" cy="2725357"/>
          </a:xfrm>
          <a:prstGeom prst="rect">
            <a:avLst/>
          </a:prstGeom>
        </p:spPr>
        <p:txBody>
          <a:bodyPr anchor="t" rtlCol="false" tIns="0" lIns="0" bIns="0" rIns="0">
            <a:spAutoFit/>
          </a:bodyPr>
          <a:lstStyle/>
          <a:p>
            <a:pPr algn="l">
              <a:lnSpc>
                <a:spcPts val="22239"/>
              </a:lnSpc>
              <a:spcBef>
                <a:spcPct val="0"/>
              </a:spcBef>
            </a:pPr>
            <a:r>
              <a:rPr lang="en-US" sz="15885">
                <a:solidFill>
                  <a:srgbClr val="F4F2F2"/>
                </a:solidFill>
                <a:latin typeface="League Gothic"/>
                <a:ea typeface="League Gothic"/>
                <a:cs typeface="League Gothic"/>
                <a:sym typeface="League Gothic"/>
              </a:rPr>
              <a:t>PYTORCH</a:t>
            </a:r>
          </a:p>
        </p:txBody>
      </p:sp>
      <p:sp>
        <p:nvSpPr>
          <p:cNvPr name="Freeform 12" id="12"/>
          <p:cNvSpPr/>
          <p:nvPr/>
        </p:nvSpPr>
        <p:spPr>
          <a:xfrm flipH="false" flipV="false" rot="0">
            <a:off x="-2505060" y="-792781"/>
            <a:ext cx="3804984" cy="2087985"/>
          </a:xfrm>
          <a:custGeom>
            <a:avLst/>
            <a:gdLst/>
            <a:ahLst/>
            <a:cxnLst/>
            <a:rect r="r" b="b" t="t" l="l"/>
            <a:pathLst>
              <a:path h="2087985" w="3804984">
                <a:moveTo>
                  <a:pt x="0" y="0"/>
                </a:moveTo>
                <a:lnTo>
                  <a:pt x="3804984" y="0"/>
                </a:lnTo>
                <a:lnTo>
                  <a:pt x="3804984" y="2087985"/>
                </a:lnTo>
                <a:lnTo>
                  <a:pt x="0" y="2087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2010273" y="3613757"/>
            <a:ext cx="7744713" cy="5010242"/>
          </a:xfrm>
          <a:prstGeom prst="rect">
            <a:avLst/>
          </a:prstGeom>
        </p:spPr>
        <p:txBody>
          <a:bodyPr anchor="t" rtlCol="false" tIns="0" lIns="0" bIns="0" rIns="0">
            <a:spAutoFit/>
          </a:bodyPr>
          <a:lstStyle/>
          <a:p>
            <a:pPr algn="l">
              <a:lnSpc>
                <a:spcPts val="3669"/>
              </a:lnSpc>
              <a:spcBef>
                <a:spcPct val="0"/>
              </a:spcBef>
            </a:pPr>
            <a:r>
              <a:rPr lang="en-US" sz="2621">
                <a:solidFill>
                  <a:srgbClr val="000000"/>
                </a:solidFill>
                <a:latin typeface="Garet"/>
                <a:ea typeface="Garet"/>
                <a:cs typeface="Garet"/>
                <a:sym typeface="Garet"/>
              </a:rPr>
              <a:t>Nous avons utilisé PyTorch pour entraîner notre modèle de classification de sons d'oiseaux, avec une architecture CNN avancée intégrant des blocs résiduels et des mécanismes d'attention, tout en optimisant les hyperparamètres via Optuna et en implémentant diverses techniques d'augmentation de données comme le mixup et les transformations spectrales pour améliorer la robustesse et la précision du classificateur.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52772" y="-650825"/>
            <a:ext cx="19217449" cy="15109792"/>
            <a:chOff x="0" y="0"/>
            <a:chExt cx="5061386" cy="3979534"/>
          </a:xfrm>
        </p:grpSpPr>
        <p:sp>
          <p:nvSpPr>
            <p:cNvPr name="Freeform 3" id="3"/>
            <p:cNvSpPr/>
            <p:nvPr/>
          </p:nvSpPr>
          <p:spPr>
            <a:xfrm flipH="false" flipV="false" rot="0">
              <a:off x="0" y="0"/>
              <a:ext cx="5061386" cy="3979533"/>
            </a:xfrm>
            <a:custGeom>
              <a:avLst/>
              <a:gdLst/>
              <a:ahLst/>
              <a:cxnLst/>
              <a:rect r="r" b="b" t="t" l="l"/>
              <a:pathLst>
                <a:path h="3979533" w="5061386">
                  <a:moveTo>
                    <a:pt x="0" y="0"/>
                  </a:moveTo>
                  <a:lnTo>
                    <a:pt x="5061386" y="0"/>
                  </a:lnTo>
                  <a:lnTo>
                    <a:pt x="5061386" y="3979533"/>
                  </a:lnTo>
                  <a:lnTo>
                    <a:pt x="0" y="3979533"/>
                  </a:lnTo>
                  <a:close/>
                </a:path>
              </a:pathLst>
            </a:custGeom>
            <a:solidFill>
              <a:srgbClr val="97A217"/>
            </a:solidFill>
          </p:spPr>
        </p:sp>
        <p:sp>
          <p:nvSpPr>
            <p:cNvPr name="TextBox 4" id="4"/>
            <p:cNvSpPr txBox="true"/>
            <p:nvPr/>
          </p:nvSpPr>
          <p:spPr>
            <a:xfrm>
              <a:off x="0" y="-47625"/>
              <a:ext cx="5061386" cy="4027159"/>
            </a:xfrm>
            <a:prstGeom prst="rect">
              <a:avLst/>
            </a:prstGeom>
          </p:spPr>
          <p:txBody>
            <a:bodyPr anchor="ctr" rtlCol="false" tIns="50800" lIns="50800" bIns="50800" rIns="50800"/>
            <a:lstStyle/>
            <a:p>
              <a:pPr algn="ctr">
                <a:lnSpc>
                  <a:spcPts val="2841"/>
                </a:lnSpc>
              </a:pPr>
            </a:p>
          </p:txBody>
        </p:sp>
      </p:grpSp>
      <p:grpSp>
        <p:nvGrpSpPr>
          <p:cNvPr name="Group 5" id="5"/>
          <p:cNvGrpSpPr/>
          <p:nvPr/>
        </p:nvGrpSpPr>
        <p:grpSpPr>
          <a:xfrm rot="0">
            <a:off x="-929449" y="1382361"/>
            <a:ext cx="19217449" cy="7522278"/>
            <a:chOff x="0" y="0"/>
            <a:chExt cx="5061386" cy="1981176"/>
          </a:xfrm>
        </p:grpSpPr>
        <p:sp>
          <p:nvSpPr>
            <p:cNvPr name="Freeform 6" id="6"/>
            <p:cNvSpPr/>
            <p:nvPr/>
          </p:nvSpPr>
          <p:spPr>
            <a:xfrm flipH="false" flipV="false" rot="0">
              <a:off x="0" y="0"/>
              <a:ext cx="5061386" cy="1981176"/>
            </a:xfrm>
            <a:custGeom>
              <a:avLst/>
              <a:gdLst/>
              <a:ahLst/>
              <a:cxnLst/>
              <a:rect r="r" b="b" t="t" l="l"/>
              <a:pathLst>
                <a:path h="1981176" w="5061386">
                  <a:moveTo>
                    <a:pt x="0" y="0"/>
                  </a:moveTo>
                  <a:lnTo>
                    <a:pt x="5061386" y="0"/>
                  </a:lnTo>
                  <a:lnTo>
                    <a:pt x="5061386" y="1981176"/>
                  </a:lnTo>
                  <a:lnTo>
                    <a:pt x="0" y="1981176"/>
                  </a:lnTo>
                  <a:close/>
                </a:path>
              </a:pathLst>
            </a:custGeom>
            <a:solidFill>
              <a:srgbClr val="F4F2F2"/>
            </a:solidFill>
          </p:spPr>
        </p:sp>
        <p:sp>
          <p:nvSpPr>
            <p:cNvPr name="TextBox 7" id="7"/>
            <p:cNvSpPr txBox="true"/>
            <p:nvPr/>
          </p:nvSpPr>
          <p:spPr>
            <a:xfrm>
              <a:off x="0" y="-47625"/>
              <a:ext cx="5061386" cy="2028801"/>
            </a:xfrm>
            <a:prstGeom prst="rect">
              <a:avLst/>
            </a:prstGeom>
          </p:spPr>
          <p:txBody>
            <a:bodyPr anchor="ctr" rtlCol="false" tIns="50800" lIns="50800" bIns="50800" rIns="50800"/>
            <a:lstStyle/>
            <a:p>
              <a:pPr algn="ctr">
                <a:lnSpc>
                  <a:spcPts val="2841"/>
                </a:lnSpc>
              </a:pPr>
            </a:p>
          </p:txBody>
        </p:sp>
      </p:grpSp>
      <p:grpSp>
        <p:nvGrpSpPr>
          <p:cNvPr name="Group 8" id="8"/>
          <p:cNvGrpSpPr/>
          <p:nvPr/>
        </p:nvGrpSpPr>
        <p:grpSpPr>
          <a:xfrm rot="0">
            <a:off x="13352772" y="1382361"/>
            <a:ext cx="5259646" cy="7522278"/>
            <a:chOff x="0" y="0"/>
            <a:chExt cx="814857" cy="1165398"/>
          </a:xfrm>
        </p:grpSpPr>
        <p:sp>
          <p:nvSpPr>
            <p:cNvPr name="Freeform 9" id="9"/>
            <p:cNvSpPr/>
            <p:nvPr/>
          </p:nvSpPr>
          <p:spPr>
            <a:xfrm flipH="false" flipV="false" rot="0">
              <a:off x="0" y="0"/>
              <a:ext cx="814857" cy="1165398"/>
            </a:xfrm>
            <a:custGeom>
              <a:avLst/>
              <a:gdLst/>
              <a:ahLst/>
              <a:cxnLst/>
              <a:rect r="r" b="b" t="t" l="l"/>
              <a:pathLst>
                <a:path h="1165398" w="814857">
                  <a:moveTo>
                    <a:pt x="0" y="0"/>
                  </a:moveTo>
                  <a:lnTo>
                    <a:pt x="814857" y="0"/>
                  </a:lnTo>
                  <a:lnTo>
                    <a:pt x="814857" y="1165398"/>
                  </a:lnTo>
                  <a:lnTo>
                    <a:pt x="0" y="1165398"/>
                  </a:lnTo>
                  <a:close/>
                </a:path>
              </a:pathLst>
            </a:custGeom>
            <a:blipFill>
              <a:blip r:embed="rId2"/>
              <a:stretch>
                <a:fillRect l="-57331" t="0" r="-57331" b="0"/>
              </a:stretch>
            </a:blipFill>
          </p:spPr>
        </p:sp>
      </p:grpSp>
      <p:grpSp>
        <p:nvGrpSpPr>
          <p:cNvPr name="Group 10" id="10"/>
          <p:cNvGrpSpPr/>
          <p:nvPr/>
        </p:nvGrpSpPr>
        <p:grpSpPr>
          <a:xfrm rot="0">
            <a:off x="0" y="0"/>
            <a:ext cx="1393685" cy="1501416"/>
            <a:chOff x="0" y="0"/>
            <a:chExt cx="754479" cy="812800"/>
          </a:xfrm>
        </p:grpSpPr>
        <p:sp>
          <p:nvSpPr>
            <p:cNvPr name="Freeform 11" id="11"/>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12" id="12"/>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Freeform 13" id="13"/>
          <p:cNvSpPr/>
          <p:nvPr/>
        </p:nvSpPr>
        <p:spPr>
          <a:xfrm flipH="false" flipV="false" rot="0">
            <a:off x="16812176" y="9444502"/>
            <a:ext cx="894247" cy="423650"/>
          </a:xfrm>
          <a:custGeom>
            <a:avLst/>
            <a:gdLst/>
            <a:ahLst/>
            <a:cxnLst/>
            <a:rect r="r" b="b" t="t" l="l"/>
            <a:pathLst>
              <a:path h="423650" w="894247">
                <a:moveTo>
                  <a:pt x="0" y="0"/>
                </a:moveTo>
                <a:lnTo>
                  <a:pt x="894248" y="0"/>
                </a:lnTo>
                <a:lnTo>
                  <a:pt x="894248" y="423650"/>
                </a:lnTo>
                <a:lnTo>
                  <a:pt x="0" y="423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0359799" y="1954123"/>
            <a:ext cx="2811222" cy="5527379"/>
          </a:xfrm>
          <a:custGeom>
            <a:avLst/>
            <a:gdLst/>
            <a:ahLst/>
            <a:cxnLst/>
            <a:rect r="r" b="b" t="t" l="l"/>
            <a:pathLst>
              <a:path h="5527379" w="2811222">
                <a:moveTo>
                  <a:pt x="0" y="0"/>
                </a:moveTo>
                <a:lnTo>
                  <a:pt x="2811222" y="0"/>
                </a:lnTo>
                <a:lnTo>
                  <a:pt x="2811222" y="5527379"/>
                </a:lnTo>
                <a:lnTo>
                  <a:pt x="0" y="5527379"/>
                </a:lnTo>
                <a:lnTo>
                  <a:pt x="0" y="0"/>
                </a:lnTo>
                <a:close/>
              </a:path>
            </a:pathLst>
          </a:custGeom>
          <a:blipFill>
            <a:blip r:embed="rId5"/>
            <a:stretch>
              <a:fillRect l="0" t="0" r="0" b="0"/>
            </a:stretch>
          </a:blipFill>
        </p:spPr>
      </p:sp>
      <p:sp>
        <p:nvSpPr>
          <p:cNvPr name="Freeform 15" id="15"/>
          <p:cNvSpPr/>
          <p:nvPr/>
        </p:nvSpPr>
        <p:spPr>
          <a:xfrm flipH="false" flipV="false" rot="0">
            <a:off x="696843" y="5403470"/>
            <a:ext cx="8901186" cy="4628617"/>
          </a:xfrm>
          <a:custGeom>
            <a:avLst/>
            <a:gdLst/>
            <a:ahLst/>
            <a:cxnLst/>
            <a:rect r="r" b="b" t="t" l="l"/>
            <a:pathLst>
              <a:path h="4628617" w="8901186">
                <a:moveTo>
                  <a:pt x="0" y="0"/>
                </a:moveTo>
                <a:lnTo>
                  <a:pt x="8901186" y="0"/>
                </a:lnTo>
                <a:lnTo>
                  <a:pt x="8901186" y="4628617"/>
                </a:lnTo>
                <a:lnTo>
                  <a:pt x="0" y="4628617"/>
                </a:lnTo>
                <a:lnTo>
                  <a:pt x="0" y="0"/>
                </a:lnTo>
                <a:close/>
              </a:path>
            </a:pathLst>
          </a:custGeom>
          <a:blipFill>
            <a:blip r:embed="rId6"/>
            <a:stretch>
              <a:fillRect l="0" t="0" r="0" b="0"/>
            </a:stretch>
          </a:blipFill>
        </p:spPr>
      </p:sp>
      <p:sp>
        <p:nvSpPr>
          <p:cNvPr name="TextBox 16" id="16"/>
          <p:cNvSpPr txBox="true"/>
          <p:nvPr/>
        </p:nvSpPr>
        <p:spPr>
          <a:xfrm rot="0">
            <a:off x="280701" y="368667"/>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05</a:t>
            </a:r>
          </a:p>
        </p:txBody>
      </p:sp>
      <p:sp>
        <p:nvSpPr>
          <p:cNvPr name="TextBox 17" id="17"/>
          <p:cNvSpPr txBox="true"/>
          <p:nvPr/>
        </p:nvSpPr>
        <p:spPr>
          <a:xfrm rot="0">
            <a:off x="1393685" y="226758"/>
            <a:ext cx="10688226" cy="1295549"/>
          </a:xfrm>
          <a:prstGeom prst="rect">
            <a:avLst/>
          </a:prstGeom>
        </p:spPr>
        <p:txBody>
          <a:bodyPr anchor="t" rtlCol="false" tIns="0" lIns="0" bIns="0" rIns="0">
            <a:spAutoFit/>
          </a:bodyPr>
          <a:lstStyle/>
          <a:p>
            <a:pPr algn="l">
              <a:lnSpc>
                <a:spcPts val="9422"/>
              </a:lnSpc>
            </a:pPr>
            <a:r>
              <a:rPr lang="en-US" sz="10131">
                <a:solidFill>
                  <a:srgbClr val="555C05"/>
                </a:solidFill>
                <a:latin typeface="League Gothic"/>
                <a:ea typeface="League Gothic"/>
                <a:cs typeface="League Gothic"/>
                <a:sym typeface="League Gothic"/>
              </a:rPr>
              <a:t>PRÉPARATION DES DONNÉES</a:t>
            </a:r>
          </a:p>
        </p:txBody>
      </p:sp>
      <p:sp>
        <p:nvSpPr>
          <p:cNvPr name="TextBox 18" id="18"/>
          <p:cNvSpPr txBox="true"/>
          <p:nvPr/>
        </p:nvSpPr>
        <p:spPr>
          <a:xfrm rot="0">
            <a:off x="1275079" y="1609309"/>
            <a:ext cx="7744713" cy="3638642"/>
          </a:xfrm>
          <a:prstGeom prst="rect">
            <a:avLst/>
          </a:prstGeom>
        </p:spPr>
        <p:txBody>
          <a:bodyPr anchor="t" rtlCol="false" tIns="0" lIns="0" bIns="0" rIns="0">
            <a:spAutoFit/>
          </a:bodyPr>
          <a:lstStyle/>
          <a:p>
            <a:pPr algn="l">
              <a:lnSpc>
                <a:spcPts val="3669"/>
              </a:lnSpc>
              <a:spcBef>
                <a:spcPct val="0"/>
              </a:spcBef>
            </a:pPr>
            <a:r>
              <a:rPr lang="en-US" sz="2621">
                <a:solidFill>
                  <a:srgbClr val="000000"/>
                </a:solidFill>
                <a:latin typeface="Garet"/>
                <a:ea typeface="Garet"/>
                <a:cs typeface="Garet"/>
                <a:sym typeface="Garet"/>
              </a:rPr>
              <a:t>Pour notre projet de sons d'oiseaux, nous avons divisé nos données audio en 80% pour l'entraînement et 20% pour les tests. Nous avons classé les fichiers par espèce dans des dossiers séparés. Cette organisation simple nous a permis de développer un système capable de reconnaître efficacement les chants d'oiseaux.</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581278" y="7264858"/>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03</a:t>
            </a:r>
          </a:p>
        </p:txBody>
      </p:sp>
      <p:grpSp>
        <p:nvGrpSpPr>
          <p:cNvPr name="Group 3" id="3"/>
          <p:cNvGrpSpPr/>
          <p:nvPr/>
        </p:nvGrpSpPr>
        <p:grpSpPr>
          <a:xfrm rot="0">
            <a:off x="16894315" y="0"/>
            <a:ext cx="1393685" cy="1501416"/>
            <a:chOff x="0" y="0"/>
            <a:chExt cx="1858247" cy="2001888"/>
          </a:xfrm>
        </p:grpSpPr>
        <p:grpSp>
          <p:nvGrpSpPr>
            <p:cNvPr name="Group 4" id="4"/>
            <p:cNvGrpSpPr/>
            <p:nvPr/>
          </p:nvGrpSpPr>
          <p:grpSpPr>
            <a:xfrm rot="0">
              <a:off x="0" y="0"/>
              <a:ext cx="1858247" cy="2001888"/>
              <a:chOff x="0" y="0"/>
              <a:chExt cx="754479" cy="812800"/>
            </a:xfrm>
          </p:grpSpPr>
          <p:sp>
            <p:nvSpPr>
              <p:cNvPr name="Freeform 5" id="5"/>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6" id="6"/>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TextBox 7" id="7"/>
            <p:cNvSpPr txBox="true"/>
            <p:nvPr/>
          </p:nvSpPr>
          <p:spPr>
            <a:xfrm rot="0">
              <a:off x="537163" y="516956"/>
              <a:ext cx="1109711" cy="891777"/>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06</a:t>
              </a:r>
            </a:p>
          </p:txBody>
        </p:sp>
      </p:grpSp>
      <p:sp>
        <p:nvSpPr>
          <p:cNvPr name="TextBox 8" id="8"/>
          <p:cNvSpPr txBox="true"/>
          <p:nvPr/>
        </p:nvSpPr>
        <p:spPr>
          <a:xfrm rot="0">
            <a:off x="5570589" y="384730"/>
            <a:ext cx="7146821" cy="2481023"/>
          </a:xfrm>
          <a:prstGeom prst="rect">
            <a:avLst/>
          </a:prstGeom>
        </p:spPr>
        <p:txBody>
          <a:bodyPr anchor="t" rtlCol="false" tIns="0" lIns="0" bIns="0" rIns="0">
            <a:spAutoFit/>
          </a:bodyPr>
          <a:lstStyle/>
          <a:p>
            <a:pPr algn="ctr">
              <a:lnSpc>
                <a:spcPts val="9422"/>
              </a:lnSpc>
            </a:pPr>
            <a:r>
              <a:rPr lang="en-US" sz="10131">
                <a:solidFill>
                  <a:srgbClr val="555C05"/>
                </a:solidFill>
                <a:latin typeface="League Gothic"/>
                <a:ea typeface="League Gothic"/>
                <a:cs typeface="League Gothic"/>
                <a:sym typeface="League Gothic"/>
              </a:rPr>
              <a:t>TECHNIQUE D’AUGMENTATION </a:t>
            </a:r>
          </a:p>
        </p:txBody>
      </p:sp>
      <p:sp>
        <p:nvSpPr>
          <p:cNvPr name="Freeform 9" id="9"/>
          <p:cNvSpPr/>
          <p:nvPr/>
        </p:nvSpPr>
        <p:spPr>
          <a:xfrm flipH="false" flipV="false" rot="0">
            <a:off x="5905771" y="9285335"/>
            <a:ext cx="894247" cy="423650"/>
          </a:xfrm>
          <a:custGeom>
            <a:avLst/>
            <a:gdLst/>
            <a:ahLst/>
            <a:cxnLst/>
            <a:rect r="r" b="b" t="t" l="l"/>
            <a:pathLst>
              <a:path h="423650" w="894247">
                <a:moveTo>
                  <a:pt x="0" y="0"/>
                </a:moveTo>
                <a:lnTo>
                  <a:pt x="894247" y="0"/>
                </a:lnTo>
                <a:lnTo>
                  <a:pt x="894247" y="423649"/>
                </a:lnTo>
                <a:lnTo>
                  <a:pt x="0" y="423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440766" y="3388309"/>
            <a:ext cx="3989308" cy="398023"/>
          </a:xfrm>
          <a:prstGeom prst="rect">
            <a:avLst/>
          </a:prstGeom>
        </p:spPr>
        <p:txBody>
          <a:bodyPr anchor="t" rtlCol="false" tIns="0" lIns="0" bIns="0" rIns="0">
            <a:spAutoFit/>
          </a:bodyPr>
          <a:lstStyle/>
          <a:p>
            <a:pPr algn="ctr">
              <a:lnSpc>
                <a:spcPts val="3261"/>
              </a:lnSpc>
              <a:spcBef>
                <a:spcPct val="0"/>
              </a:spcBef>
            </a:pPr>
            <a:r>
              <a:rPr lang="en-US" sz="2329">
                <a:solidFill>
                  <a:srgbClr val="555C05"/>
                </a:solidFill>
                <a:latin typeface="Garet"/>
                <a:ea typeface="Garet"/>
                <a:cs typeface="Garet"/>
                <a:sym typeface="Garet"/>
              </a:rPr>
              <a:t>Augmentations spectrales</a:t>
            </a:r>
          </a:p>
        </p:txBody>
      </p:sp>
      <p:sp>
        <p:nvSpPr>
          <p:cNvPr name="TextBox 11" id="11"/>
          <p:cNvSpPr txBox="true"/>
          <p:nvPr/>
        </p:nvSpPr>
        <p:spPr>
          <a:xfrm rot="0">
            <a:off x="10512192" y="3800411"/>
            <a:ext cx="7846457" cy="2110618"/>
          </a:xfrm>
          <a:prstGeom prst="rect">
            <a:avLst/>
          </a:prstGeom>
        </p:spPr>
        <p:txBody>
          <a:bodyPr anchor="t" rtlCol="false" tIns="0" lIns="0" bIns="0" rIns="0">
            <a:spAutoFit/>
          </a:bodyPr>
          <a:lstStyle/>
          <a:p>
            <a:pPr algn="l">
              <a:lnSpc>
                <a:spcPts val="2841"/>
              </a:lnSpc>
              <a:spcBef>
                <a:spcPct val="0"/>
              </a:spcBef>
            </a:pPr>
            <a:r>
              <a:rPr lang="en-US" sz="2029">
                <a:solidFill>
                  <a:srgbClr val="000000"/>
                </a:solidFill>
                <a:latin typeface="Garet"/>
                <a:ea typeface="Garet"/>
                <a:cs typeface="Garet"/>
                <a:sym typeface="Garet"/>
              </a:rPr>
              <a:t>Techniq</a:t>
            </a:r>
            <a:r>
              <a:rPr lang="en-US" sz="2029">
                <a:solidFill>
                  <a:srgbClr val="000000"/>
                </a:solidFill>
                <a:latin typeface="Garet"/>
                <a:ea typeface="Garet"/>
                <a:cs typeface="Garet"/>
                <a:sym typeface="Garet"/>
              </a:rPr>
              <a:t>ue inspirée du traitement de la parole qui applique:</a:t>
            </a:r>
          </a:p>
          <a:p>
            <a:pPr algn="l">
              <a:lnSpc>
                <a:spcPts val="2841"/>
              </a:lnSpc>
              <a:spcBef>
                <a:spcPct val="0"/>
              </a:spcBef>
            </a:pPr>
            <a:r>
              <a:rPr lang="en-US" sz="2029">
                <a:solidFill>
                  <a:srgbClr val="000000"/>
                </a:solidFill>
                <a:latin typeface="Garet"/>
                <a:ea typeface="Garet"/>
                <a:cs typeface="Garet"/>
                <a:sym typeface="Garet"/>
              </a:rPr>
              <a:t>Masquage fréquentiel: Occulte des bandes de fréquences aléatoires (jusqu'à 10 fréquences Mel)</a:t>
            </a:r>
          </a:p>
          <a:p>
            <a:pPr algn="l">
              <a:lnSpc>
                <a:spcPts val="2841"/>
              </a:lnSpc>
              <a:spcBef>
                <a:spcPct val="0"/>
              </a:spcBef>
            </a:pPr>
            <a:r>
              <a:rPr lang="en-US" sz="2029">
                <a:solidFill>
                  <a:srgbClr val="000000"/>
                </a:solidFill>
                <a:latin typeface="Garet"/>
                <a:ea typeface="Garet"/>
                <a:cs typeface="Garet"/>
                <a:sym typeface="Garet"/>
              </a:rPr>
              <a:t>Masquage temporel: Occulte des segments temporels aléatoires (jusqu'à 20 trames)</a:t>
            </a:r>
          </a:p>
          <a:p>
            <a:pPr algn="l">
              <a:lnSpc>
                <a:spcPts val="2841"/>
              </a:lnSpc>
              <a:spcBef>
                <a:spcPct val="0"/>
              </a:spcBef>
            </a:pPr>
          </a:p>
        </p:txBody>
      </p:sp>
      <p:sp>
        <p:nvSpPr>
          <p:cNvPr name="TextBox 12" id="12"/>
          <p:cNvSpPr txBox="true"/>
          <p:nvPr/>
        </p:nvSpPr>
        <p:spPr>
          <a:xfrm rot="0">
            <a:off x="1497614" y="3388309"/>
            <a:ext cx="3413046" cy="398023"/>
          </a:xfrm>
          <a:prstGeom prst="rect">
            <a:avLst/>
          </a:prstGeom>
        </p:spPr>
        <p:txBody>
          <a:bodyPr anchor="t" rtlCol="false" tIns="0" lIns="0" bIns="0" rIns="0">
            <a:spAutoFit/>
          </a:bodyPr>
          <a:lstStyle/>
          <a:p>
            <a:pPr algn="ctr">
              <a:lnSpc>
                <a:spcPts val="3261"/>
              </a:lnSpc>
              <a:spcBef>
                <a:spcPct val="0"/>
              </a:spcBef>
            </a:pPr>
            <a:r>
              <a:rPr lang="en-US" sz="2329">
                <a:solidFill>
                  <a:srgbClr val="555C05"/>
                </a:solidFill>
                <a:latin typeface="Garet"/>
                <a:ea typeface="Garet"/>
                <a:cs typeface="Garet"/>
                <a:sym typeface="Garet"/>
              </a:rPr>
              <a:t>Ajout de bruit contrôlé</a:t>
            </a:r>
          </a:p>
        </p:txBody>
      </p:sp>
      <p:sp>
        <p:nvSpPr>
          <p:cNvPr name="TextBox 13" id="13"/>
          <p:cNvSpPr txBox="true"/>
          <p:nvPr/>
        </p:nvSpPr>
        <p:spPr>
          <a:xfrm rot="0">
            <a:off x="571144" y="3800411"/>
            <a:ext cx="6228874" cy="700918"/>
          </a:xfrm>
          <a:prstGeom prst="rect">
            <a:avLst/>
          </a:prstGeom>
        </p:spPr>
        <p:txBody>
          <a:bodyPr anchor="t" rtlCol="false" tIns="0" lIns="0" bIns="0" rIns="0">
            <a:spAutoFit/>
          </a:bodyPr>
          <a:lstStyle/>
          <a:p>
            <a:pPr algn="l">
              <a:lnSpc>
                <a:spcPts val="2841"/>
              </a:lnSpc>
              <a:spcBef>
                <a:spcPct val="0"/>
              </a:spcBef>
            </a:pPr>
            <a:r>
              <a:rPr lang="en-US" sz="2029">
                <a:solidFill>
                  <a:srgbClr val="000000"/>
                </a:solidFill>
                <a:latin typeface="Garet"/>
                <a:ea typeface="Garet"/>
                <a:cs typeface="Garet"/>
                <a:sym typeface="Garet"/>
              </a:rPr>
              <a:t>Ajout de bruit: Introduction de bruit blanc avec </a:t>
            </a:r>
          </a:p>
          <a:p>
            <a:pPr algn="l">
              <a:lnSpc>
                <a:spcPts val="2841"/>
              </a:lnSpc>
              <a:spcBef>
                <a:spcPct val="0"/>
              </a:spcBef>
            </a:pPr>
            <a:r>
              <a:rPr lang="en-US" sz="2029">
                <a:solidFill>
                  <a:srgbClr val="000000"/>
                </a:solidFill>
                <a:latin typeface="Garet"/>
                <a:ea typeface="Garet"/>
                <a:cs typeface="Garet"/>
                <a:sym typeface="Garet"/>
              </a:rPr>
              <a:t>un SNR (rapport signal/bruit)</a:t>
            </a:r>
          </a:p>
        </p:txBody>
      </p:sp>
      <p:sp>
        <p:nvSpPr>
          <p:cNvPr name="TextBox 14" id="14"/>
          <p:cNvSpPr txBox="true"/>
          <p:nvPr/>
        </p:nvSpPr>
        <p:spPr>
          <a:xfrm rot="0">
            <a:off x="8228767" y="6196574"/>
            <a:ext cx="915233" cy="398023"/>
          </a:xfrm>
          <a:prstGeom prst="rect">
            <a:avLst/>
          </a:prstGeom>
        </p:spPr>
        <p:txBody>
          <a:bodyPr anchor="t" rtlCol="false" tIns="0" lIns="0" bIns="0" rIns="0">
            <a:spAutoFit/>
          </a:bodyPr>
          <a:lstStyle/>
          <a:p>
            <a:pPr algn="ctr">
              <a:lnSpc>
                <a:spcPts val="3261"/>
              </a:lnSpc>
              <a:spcBef>
                <a:spcPct val="0"/>
              </a:spcBef>
            </a:pPr>
            <a:r>
              <a:rPr lang="en-US" sz="2329">
                <a:solidFill>
                  <a:srgbClr val="555C05"/>
                </a:solidFill>
                <a:latin typeface="Garet"/>
                <a:ea typeface="Garet"/>
                <a:cs typeface="Garet"/>
                <a:sym typeface="Garet"/>
              </a:rPr>
              <a:t>M</a:t>
            </a:r>
            <a:r>
              <a:rPr lang="en-US" sz="2329">
                <a:solidFill>
                  <a:srgbClr val="555C05"/>
                </a:solidFill>
                <a:latin typeface="Garet"/>
                <a:ea typeface="Garet"/>
                <a:cs typeface="Garet"/>
                <a:sym typeface="Garet"/>
              </a:rPr>
              <a:t>ixup</a:t>
            </a:r>
          </a:p>
        </p:txBody>
      </p:sp>
      <p:sp>
        <p:nvSpPr>
          <p:cNvPr name="TextBox 15" id="15"/>
          <p:cNvSpPr txBox="true"/>
          <p:nvPr/>
        </p:nvSpPr>
        <p:spPr>
          <a:xfrm rot="0">
            <a:off x="6232922" y="6546972"/>
            <a:ext cx="4738517" cy="1758193"/>
          </a:xfrm>
          <a:prstGeom prst="rect">
            <a:avLst/>
          </a:prstGeom>
        </p:spPr>
        <p:txBody>
          <a:bodyPr anchor="t" rtlCol="false" tIns="0" lIns="0" bIns="0" rIns="0">
            <a:spAutoFit/>
          </a:bodyPr>
          <a:lstStyle/>
          <a:p>
            <a:pPr algn="ctr">
              <a:lnSpc>
                <a:spcPts val="2841"/>
              </a:lnSpc>
            </a:pPr>
            <a:r>
              <a:rPr lang="en-US" sz="2029">
                <a:solidFill>
                  <a:srgbClr val="000000"/>
                </a:solidFill>
                <a:latin typeface="Garet"/>
                <a:ea typeface="Garet"/>
                <a:cs typeface="Garet"/>
                <a:sym typeface="Garet"/>
              </a:rPr>
              <a:t>Crée de nouveaux exemples d'entraînement en mélangeant linéairement deux échantillons et leurs étiquettes</a:t>
            </a:r>
          </a:p>
          <a:p>
            <a:pPr algn="ctr">
              <a:lnSpc>
                <a:spcPts val="284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4921" y="-1275163"/>
            <a:ext cx="10833938" cy="10696337"/>
            <a:chOff x="0" y="0"/>
            <a:chExt cx="5865013" cy="5790522"/>
          </a:xfrm>
        </p:grpSpPr>
        <p:sp>
          <p:nvSpPr>
            <p:cNvPr name="Freeform 3" id="3"/>
            <p:cNvSpPr/>
            <p:nvPr/>
          </p:nvSpPr>
          <p:spPr>
            <a:xfrm flipH="false" flipV="false" rot="0">
              <a:off x="0" y="0"/>
              <a:ext cx="5865013" cy="5790522"/>
            </a:xfrm>
            <a:custGeom>
              <a:avLst/>
              <a:gdLst/>
              <a:ahLst/>
              <a:cxnLst/>
              <a:rect r="r" b="b" t="t" l="l"/>
              <a:pathLst>
                <a:path h="5790522" w="5865013">
                  <a:moveTo>
                    <a:pt x="0" y="0"/>
                  </a:moveTo>
                  <a:lnTo>
                    <a:pt x="5865013" y="0"/>
                  </a:lnTo>
                  <a:lnTo>
                    <a:pt x="5865013" y="5790522"/>
                  </a:lnTo>
                  <a:lnTo>
                    <a:pt x="0" y="5790522"/>
                  </a:lnTo>
                  <a:close/>
                </a:path>
              </a:pathLst>
            </a:custGeom>
            <a:solidFill>
              <a:srgbClr val="F4F2F2"/>
            </a:solidFill>
          </p:spPr>
        </p:sp>
        <p:sp>
          <p:nvSpPr>
            <p:cNvPr name="TextBox 4" id="4"/>
            <p:cNvSpPr txBox="true"/>
            <p:nvPr/>
          </p:nvSpPr>
          <p:spPr>
            <a:xfrm>
              <a:off x="0" y="-47625"/>
              <a:ext cx="5865013" cy="5838147"/>
            </a:xfrm>
            <a:prstGeom prst="rect">
              <a:avLst/>
            </a:prstGeom>
          </p:spPr>
          <p:txBody>
            <a:bodyPr anchor="ctr" rtlCol="false" tIns="50800" lIns="50800" bIns="50800" rIns="50800"/>
            <a:lstStyle/>
            <a:p>
              <a:pPr algn="ctr">
                <a:lnSpc>
                  <a:spcPts val="2841"/>
                </a:lnSpc>
              </a:pPr>
            </a:p>
          </p:txBody>
        </p:sp>
      </p:grpSp>
      <p:grpSp>
        <p:nvGrpSpPr>
          <p:cNvPr name="Group 5" id="5"/>
          <p:cNvGrpSpPr/>
          <p:nvPr/>
        </p:nvGrpSpPr>
        <p:grpSpPr>
          <a:xfrm rot="0">
            <a:off x="96186" y="41783"/>
            <a:ext cx="1393685" cy="1501416"/>
            <a:chOff x="0" y="0"/>
            <a:chExt cx="754479" cy="812800"/>
          </a:xfrm>
        </p:grpSpPr>
        <p:sp>
          <p:nvSpPr>
            <p:cNvPr name="Freeform 6" id="6"/>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7" id="7"/>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Freeform 8" id="8"/>
          <p:cNvSpPr/>
          <p:nvPr/>
        </p:nvSpPr>
        <p:spPr>
          <a:xfrm flipH="false" flipV="false" rot="0">
            <a:off x="16365053" y="9258300"/>
            <a:ext cx="894247" cy="423650"/>
          </a:xfrm>
          <a:custGeom>
            <a:avLst/>
            <a:gdLst/>
            <a:ahLst/>
            <a:cxnLst/>
            <a:rect r="r" b="b" t="t" l="l"/>
            <a:pathLst>
              <a:path h="423650" w="894247">
                <a:moveTo>
                  <a:pt x="0" y="0"/>
                </a:moveTo>
                <a:lnTo>
                  <a:pt x="894247" y="0"/>
                </a:lnTo>
                <a:lnTo>
                  <a:pt x="894247" y="423650"/>
                </a:lnTo>
                <a:lnTo>
                  <a:pt x="0" y="423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76887" y="1881801"/>
            <a:ext cx="9493764" cy="3951779"/>
          </a:xfrm>
          <a:custGeom>
            <a:avLst/>
            <a:gdLst/>
            <a:ahLst/>
            <a:cxnLst/>
            <a:rect r="r" b="b" t="t" l="l"/>
            <a:pathLst>
              <a:path h="3951779" w="9493764">
                <a:moveTo>
                  <a:pt x="0" y="0"/>
                </a:moveTo>
                <a:lnTo>
                  <a:pt x="9493764" y="0"/>
                </a:lnTo>
                <a:lnTo>
                  <a:pt x="9493764" y="3951779"/>
                </a:lnTo>
                <a:lnTo>
                  <a:pt x="0" y="3951779"/>
                </a:lnTo>
                <a:lnTo>
                  <a:pt x="0" y="0"/>
                </a:lnTo>
                <a:close/>
              </a:path>
            </a:pathLst>
          </a:custGeom>
          <a:blipFill>
            <a:blip r:embed="rId4"/>
            <a:stretch>
              <a:fillRect l="0" t="0" r="0" b="0"/>
            </a:stretch>
          </a:blipFill>
        </p:spPr>
      </p:sp>
      <p:sp>
        <p:nvSpPr>
          <p:cNvPr name="Freeform 10" id="10"/>
          <p:cNvSpPr/>
          <p:nvPr/>
        </p:nvSpPr>
        <p:spPr>
          <a:xfrm flipH="false" flipV="false" rot="0">
            <a:off x="10639601" y="1881801"/>
            <a:ext cx="7648399" cy="5353879"/>
          </a:xfrm>
          <a:custGeom>
            <a:avLst/>
            <a:gdLst/>
            <a:ahLst/>
            <a:cxnLst/>
            <a:rect r="r" b="b" t="t" l="l"/>
            <a:pathLst>
              <a:path h="5353879" w="7648399">
                <a:moveTo>
                  <a:pt x="0" y="0"/>
                </a:moveTo>
                <a:lnTo>
                  <a:pt x="7648399" y="0"/>
                </a:lnTo>
                <a:lnTo>
                  <a:pt x="7648399" y="5353879"/>
                </a:lnTo>
                <a:lnTo>
                  <a:pt x="0" y="5353879"/>
                </a:lnTo>
                <a:lnTo>
                  <a:pt x="0" y="0"/>
                </a:lnTo>
                <a:close/>
              </a:path>
            </a:pathLst>
          </a:custGeom>
          <a:blipFill>
            <a:blip r:embed="rId5"/>
            <a:stretch>
              <a:fillRect l="0" t="0" r="0" b="0"/>
            </a:stretch>
          </a:blipFill>
        </p:spPr>
      </p:sp>
      <p:sp>
        <p:nvSpPr>
          <p:cNvPr name="TextBox 11" id="11"/>
          <p:cNvSpPr txBox="true"/>
          <p:nvPr/>
        </p:nvSpPr>
        <p:spPr>
          <a:xfrm rot="0">
            <a:off x="376887" y="389558"/>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07</a:t>
            </a:r>
          </a:p>
        </p:txBody>
      </p:sp>
      <p:sp>
        <p:nvSpPr>
          <p:cNvPr name="TextBox 12" id="12"/>
          <p:cNvSpPr txBox="true"/>
          <p:nvPr/>
        </p:nvSpPr>
        <p:spPr>
          <a:xfrm rot="0">
            <a:off x="3467362" y="247650"/>
            <a:ext cx="10114541" cy="1295549"/>
          </a:xfrm>
          <a:prstGeom prst="rect">
            <a:avLst/>
          </a:prstGeom>
        </p:spPr>
        <p:txBody>
          <a:bodyPr anchor="t" rtlCol="false" tIns="0" lIns="0" bIns="0" rIns="0">
            <a:spAutoFit/>
          </a:bodyPr>
          <a:lstStyle/>
          <a:p>
            <a:pPr algn="l">
              <a:lnSpc>
                <a:spcPts val="9422"/>
              </a:lnSpc>
            </a:pPr>
            <a:r>
              <a:rPr lang="en-US" sz="10131">
                <a:solidFill>
                  <a:srgbClr val="555C05"/>
                </a:solidFill>
                <a:latin typeface="League Gothic"/>
                <a:ea typeface="League Gothic"/>
                <a:cs typeface="League Gothic"/>
                <a:sym typeface="League Gothic"/>
              </a:rPr>
              <a:t>ENTRAÎNEMENT DU MODÈLE</a:t>
            </a:r>
          </a:p>
        </p:txBody>
      </p:sp>
      <p:sp>
        <p:nvSpPr>
          <p:cNvPr name="TextBox 13" id="13"/>
          <p:cNvSpPr txBox="true"/>
          <p:nvPr/>
        </p:nvSpPr>
        <p:spPr>
          <a:xfrm rot="0">
            <a:off x="793028" y="6240905"/>
            <a:ext cx="9613511" cy="3181442"/>
          </a:xfrm>
          <a:prstGeom prst="rect">
            <a:avLst/>
          </a:prstGeom>
        </p:spPr>
        <p:txBody>
          <a:bodyPr anchor="t" rtlCol="false" tIns="0" lIns="0" bIns="0" rIns="0">
            <a:spAutoFit/>
          </a:bodyPr>
          <a:lstStyle/>
          <a:p>
            <a:pPr algn="l">
              <a:lnSpc>
                <a:spcPts val="3669"/>
              </a:lnSpc>
            </a:pPr>
            <a:r>
              <a:rPr lang="en-US" sz="2621">
                <a:solidFill>
                  <a:srgbClr val="000000"/>
                </a:solidFill>
                <a:latin typeface="Garet"/>
                <a:ea typeface="Garet"/>
                <a:cs typeface="Garet"/>
                <a:sym typeface="Garet"/>
              </a:rPr>
              <a:t>Nous avons optimisé notre modèle avec Optuna, un outil qui a testé automatiquement 30 combinaisons différentes d'hyperparamètres (taux d'apprentissage, taille des lots, filtres). Cette approche systématique a identifié la meilleure configuration et significativement amélioré les performances sans réglage manuel.</a:t>
            </a:r>
          </a:p>
          <a:p>
            <a:pPr algn="l">
              <a:lnSpc>
                <a:spcPts val="366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43159" y="0"/>
            <a:ext cx="1393685" cy="1257431"/>
            <a:chOff x="0" y="0"/>
            <a:chExt cx="754479" cy="680717"/>
          </a:xfrm>
        </p:grpSpPr>
        <p:sp>
          <p:nvSpPr>
            <p:cNvPr name="Freeform 3" id="3"/>
            <p:cNvSpPr/>
            <p:nvPr/>
          </p:nvSpPr>
          <p:spPr>
            <a:xfrm flipH="false" flipV="false" rot="0">
              <a:off x="0" y="0"/>
              <a:ext cx="754479" cy="680717"/>
            </a:xfrm>
            <a:custGeom>
              <a:avLst/>
              <a:gdLst/>
              <a:ahLst/>
              <a:cxnLst/>
              <a:rect r="r" b="b" t="t" l="l"/>
              <a:pathLst>
                <a:path h="680717" w="754479">
                  <a:moveTo>
                    <a:pt x="0" y="0"/>
                  </a:moveTo>
                  <a:lnTo>
                    <a:pt x="754479" y="0"/>
                  </a:lnTo>
                  <a:lnTo>
                    <a:pt x="754479" y="680717"/>
                  </a:lnTo>
                  <a:lnTo>
                    <a:pt x="0" y="680717"/>
                  </a:lnTo>
                  <a:close/>
                </a:path>
              </a:pathLst>
            </a:custGeom>
            <a:solidFill>
              <a:srgbClr val="97A217"/>
            </a:solidFill>
          </p:spPr>
        </p:sp>
        <p:sp>
          <p:nvSpPr>
            <p:cNvPr name="TextBox 4" id="4"/>
            <p:cNvSpPr txBox="true"/>
            <p:nvPr/>
          </p:nvSpPr>
          <p:spPr>
            <a:xfrm>
              <a:off x="0" y="-47625"/>
              <a:ext cx="754479" cy="728342"/>
            </a:xfrm>
            <a:prstGeom prst="rect">
              <a:avLst/>
            </a:prstGeom>
          </p:spPr>
          <p:txBody>
            <a:bodyPr anchor="ctr" rtlCol="false" tIns="50800" lIns="50800" bIns="50800" rIns="50800"/>
            <a:lstStyle/>
            <a:p>
              <a:pPr algn="ctr">
                <a:lnSpc>
                  <a:spcPts val="2841"/>
                </a:lnSpc>
              </a:pPr>
            </a:p>
          </p:txBody>
        </p:sp>
      </p:grpSp>
      <p:grpSp>
        <p:nvGrpSpPr>
          <p:cNvPr name="Group 5" id="5"/>
          <p:cNvGrpSpPr/>
          <p:nvPr/>
        </p:nvGrpSpPr>
        <p:grpSpPr>
          <a:xfrm rot="0">
            <a:off x="0" y="-1203964"/>
            <a:ext cx="9533343" cy="2782201"/>
            <a:chOff x="0" y="0"/>
            <a:chExt cx="5160929" cy="1506160"/>
          </a:xfrm>
        </p:grpSpPr>
        <p:sp>
          <p:nvSpPr>
            <p:cNvPr name="Freeform 6" id="6"/>
            <p:cNvSpPr/>
            <p:nvPr/>
          </p:nvSpPr>
          <p:spPr>
            <a:xfrm flipH="false" flipV="false" rot="0">
              <a:off x="0" y="0"/>
              <a:ext cx="5160929" cy="1506160"/>
            </a:xfrm>
            <a:custGeom>
              <a:avLst/>
              <a:gdLst/>
              <a:ahLst/>
              <a:cxnLst/>
              <a:rect r="r" b="b" t="t" l="l"/>
              <a:pathLst>
                <a:path h="1506160" w="5160929">
                  <a:moveTo>
                    <a:pt x="0" y="0"/>
                  </a:moveTo>
                  <a:lnTo>
                    <a:pt x="5160929" y="0"/>
                  </a:lnTo>
                  <a:lnTo>
                    <a:pt x="5160929" y="1506160"/>
                  </a:lnTo>
                  <a:lnTo>
                    <a:pt x="0" y="1506160"/>
                  </a:lnTo>
                  <a:close/>
                </a:path>
              </a:pathLst>
            </a:custGeom>
            <a:solidFill>
              <a:srgbClr val="97A217"/>
            </a:solidFill>
          </p:spPr>
        </p:sp>
        <p:sp>
          <p:nvSpPr>
            <p:cNvPr name="TextBox 7" id="7"/>
            <p:cNvSpPr txBox="true"/>
            <p:nvPr/>
          </p:nvSpPr>
          <p:spPr>
            <a:xfrm>
              <a:off x="0" y="-47625"/>
              <a:ext cx="5160929" cy="1553785"/>
            </a:xfrm>
            <a:prstGeom prst="rect">
              <a:avLst/>
            </a:prstGeom>
          </p:spPr>
          <p:txBody>
            <a:bodyPr anchor="ctr" rtlCol="false" tIns="50800" lIns="50800" bIns="50800" rIns="50800"/>
            <a:lstStyle/>
            <a:p>
              <a:pPr algn="ctr">
                <a:lnSpc>
                  <a:spcPts val="2841"/>
                </a:lnSpc>
              </a:pPr>
            </a:p>
          </p:txBody>
        </p:sp>
      </p:grpSp>
      <p:grpSp>
        <p:nvGrpSpPr>
          <p:cNvPr name="Group 8" id="8"/>
          <p:cNvGrpSpPr>
            <a:grpSpLocks noChangeAspect="true"/>
          </p:cNvGrpSpPr>
          <p:nvPr/>
        </p:nvGrpSpPr>
        <p:grpSpPr>
          <a:xfrm rot="0">
            <a:off x="9953943" y="-22612"/>
            <a:ext cx="1921845" cy="1914337"/>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712" t="0" r="-24712"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11" id="11"/>
          <p:cNvGrpSpPr>
            <a:grpSpLocks noChangeAspect="true"/>
          </p:cNvGrpSpPr>
          <p:nvPr/>
        </p:nvGrpSpPr>
        <p:grpSpPr>
          <a:xfrm rot="0">
            <a:off x="14972782" y="3022"/>
            <a:ext cx="1870377" cy="1863071"/>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9618" t="0" r="-19618"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Freeform 14" id="14"/>
          <p:cNvSpPr/>
          <p:nvPr/>
        </p:nvSpPr>
        <p:spPr>
          <a:xfrm flipH="false" flipV="false" rot="0">
            <a:off x="-923926" y="6624866"/>
            <a:ext cx="5263116" cy="4114800"/>
          </a:xfrm>
          <a:custGeom>
            <a:avLst/>
            <a:gdLst/>
            <a:ahLst/>
            <a:cxnLst/>
            <a:rect r="r" b="b" t="t" l="l"/>
            <a:pathLst>
              <a:path h="4114800" w="5263116">
                <a:moveTo>
                  <a:pt x="0" y="0"/>
                </a:moveTo>
                <a:lnTo>
                  <a:pt x="5263116" y="0"/>
                </a:lnTo>
                <a:lnTo>
                  <a:pt x="5263116" y="4114800"/>
                </a:lnTo>
                <a:lnTo>
                  <a:pt x="0" y="4114800"/>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428525" y="3797567"/>
            <a:ext cx="7719673" cy="5933285"/>
          </a:xfrm>
          <a:custGeom>
            <a:avLst/>
            <a:gdLst/>
            <a:ahLst/>
            <a:cxnLst/>
            <a:rect r="r" b="b" t="t" l="l"/>
            <a:pathLst>
              <a:path h="5933285" w="7719673">
                <a:moveTo>
                  <a:pt x="0" y="0"/>
                </a:moveTo>
                <a:lnTo>
                  <a:pt x="7719672" y="0"/>
                </a:lnTo>
                <a:lnTo>
                  <a:pt x="7719672" y="5933285"/>
                </a:lnTo>
                <a:lnTo>
                  <a:pt x="0" y="5933285"/>
                </a:lnTo>
                <a:lnTo>
                  <a:pt x="0" y="0"/>
                </a:lnTo>
                <a:close/>
              </a:path>
            </a:pathLst>
          </a:custGeom>
          <a:blipFill>
            <a:blip r:embed="rId6"/>
            <a:stretch>
              <a:fillRect l="0" t="0" r="-2479" b="0"/>
            </a:stretch>
          </a:blipFill>
        </p:spPr>
      </p:sp>
      <p:sp>
        <p:nvSpPr>
          <p:cNvPr name="TextBox 16" id="16"/>
          <p:cNvSpPr txBox="true"/>
          <p:nvPr/>
        </p:nvSpPr>
        <p:spPr>
          <a:xfrm rot="0">
            <a:off x="1028700" y="567522"/>
            <a:ext cx="8925243" cy="1295549"/>
          </a:xfrm>
          <a:prstGeom prst="rect">
            <a:avLst/>
          </a:prstGeom>
        </p:spPr>
        <p:txBody>
          <a:bodyPr anchor="t" rtlCol="false" tIns="0" lIns="0" bIns="0" rIns="0">
            <a:spAutoFit/>
          </a:bodyPr>
          <a:lstStyle/>
          <a:p>
            <a:pPr algn="l">
              <a:lnSpc>
                <a:spcPts val="9422"/>
              </a:lnSpc>
            </a:pPr>
            <a:r>
              <a:rPr lang="en-US" sz="10131">
                <a:solidFill>
                  <a:srgbClr val="FFFFFF"/>
                </a:solidFill>
                <a:latin typeface="League Gothic"/>
                <a:ea typeface="League Gothic"/>
                <a:cs typeface="League Gothic"/>
                <a:sym typeface="League Gothic"/>
              </a:rPr>
              <a:t>ÉVALUATION DU MODÈLE</a:t>
            </a:r>
          </a:p>
        </p:txBody>
      </p:sp>
      <p:sp>
        <p:nvSpPr>
          <p:cNvPr name="Freeform 17" id="17"/>
          <p:cNvSpPr/>
          <p:nvPr/>
        </p:nvSpPr>
        <p:spPr>
          <a:xfrm flipH="false" flipV="false" rot="0">
            <a:off x="10442869" y="3797567"/>
            <a:ext cx="7416607" cy="5933285"/>
          </a:xfrm>
          <a:custGeom>
            <a:avLst/>
            <a:gdLst/>
            <a:ahLst/>
            <a:cxnLst/>
            <a:rect r="r" b="b" t="t" l="l"/>
            <a:pathLst>
              <a:path h="5933285" w="7416607">
                <a:moveTo>
                  <a:pt x="0" y="0"/>
                </a:moveTo>
                <a:lnTo>
                  <a:pt x="7416606" y="0"/>
                </a:lnTo>
                <a:lnTo>
                  <a:pt x="7416606" y="5933285"/>
                </a:lnTo>
                <a:lnTo>
                  <a:pt x="0" y="5933285"/>
                </a:lnTo>
                <a:lnTo>
                  <a:pt x="0" y="0"/>
                </a:lnTo>
                <a:close/>
              </a:path>
            </a:pathLst>
          </a:custGeom>
          <a:blipFill>
            <a:blip r:embed="rId7"/>
            <a:stretch>
              <a:fillRect l="0" t="0" r="0" b="0"/>
            </a:stretch>
          </a:blipFill>
        </p:spPr>
      </p:sp>
      <p:sp>
        <p:nvSpPr>
          <p:cNvPr name="TextBox 18" id="18"/>
          <p:cNvSpPr txBox="true"/>
          <p:nvPr/>
        </p:nvSpPr>
        <p:spPr>
          <a:xfrm rot="0">
            <a:off x="17123860" y="246674"/>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08</a:t>
            </a:r>
          </a:p>
        </p:txBody>
      </p:sp>
      <p:grpSp>
        <p:nvGrpSpPr>
          <p:cNvPr name="Group 19" id="19"/>
          <p:cNvGrpSpPr/>
          <p:nvPr/>
        </p:nvGrpSpPr>
        <p:grpSpPr>
          <a:xfrm rot="0">
            <a:off x="2156621" y="2092071"/>
            <a:ext cx="3109498" cy="1317208"/>
            <a:chOff x="0" y="0"/>
            <a:chExt cx="4145998" cy="1756277"/>
          </a:xfrm>
        </p:grpSpPr>
        <p:grpSp>
          <p:nvGrpSpPr>
            <p:cNvPr name="Group 20" id="20"/>
            <p:cNvGrpSpPr/>
            <p:nvPr/>
          </p:nvGrpSpPr>
          <p:grpSpPr>
            <a:xfrm rot="0">
              <a:off x="31198" y="0"/>
              <a:ext cx="4114800" cy="1756277"/>
              <a:chOff x="0" y="0"/>
              <a:chExt cx="812800" cy="346919"/>
            </a:xfrm>
          </p:grpSpPr>
          <p:sp>
            <p:nvSpPr>
              <p:cNvPr name="Freeform 21" id="21"/>
              <p:cNvSpPr/>
              <p:nvPr/>
            </p:nvSpPr>
            <p:spPr>
              <a:xfrm flipH="false" flipV="false" rot="0">
                <a:off x="0" y="0"/>
                <a:ext cx="812800" cy="346919"/>
              </a:xfrm>
              <a:custGeom>
                <a:avLst/>
                <a:gdLst/>
                <a:ahLst/>
                <a:cxnLst/>
                <a:rect r="r" b="b" t="t" l="l"/>
                <a:pathLst>
                  <a:path h="346919" w="812800">
                    <a:moveTo>
                      <a:pt x="127941" y="0"/>
                    </a:moveTo>
                    <a:lnTo>
                      <a:pt x="684859" y="0"/>
                    </a:lnTo>
                    <a:cubicBezTo>
                      <a:pt x="718791" y="0"/>
                      <a:pt x="751333" y="13479"/>
                      <a:pt x="775327" y="37473"/>
                    </a:cubicBezTo>
                    <a:cubicBezTo>
                      <a:pt x="799321" y="61467"/>
                      <a:pt x="812800" y="94009"/>
                      <a:pt x="812800" y="127941"/>
                    </a:cubicBezTo>
                    <a:lnTo>
                      <a:pt x="812800" y="218978"/>
                    </a:lnTo>
                    <a:cubicBezTo>
                      <a:pt x="812800" y="252910"/>
                      <a:pt x="799321" y="285452"/>
                      <a:pt x="775327" y="309446"/>
                    </a:cubicBezTo>
                    <a:cubicBezTo>
                      <a:pt x="751333" y="333439"/>
                      <a:pt x="718791" y="346919"/>
                      <a:pt x="684859" y="346919"/>
                    </a:cubicBezTo>
                    <a:lnTo>
                      <a:pt x="127941" y="346919"/>
                    </a:lnTo>
                    <a:cubicBezTo>
                      <a:pt x="94009" y="346919"/>
                      <a:pt x="61467" y="333439"/>
                      <a:pt x="37473" y="309446"/>
                    </a:cubicBezTo>
                    <a:cubicBezTo>
                      <a:pt x="13479" y="285452"/>
                      <a:pt x="0" y="252910"/>
                      <a:pt x="0" y="218978"/>
                    </a:cubicBezTo>
                    <a:lnTo>
                      <a:pt x="0" y="127941"/>
                    </a:lnTo>
                    <a:cubicBezTo>
                      <a:pt x="0" y="94009"/>
                      <a:pt x="13479" y="61467"/>
                      <a:pt x="37473" y="37473"/>
                    </a:cubicBezTo>
                    <a:cubicBezTo>
                      <a:pt x="61467" y="13479"/>
                      <a:pt x="94009" y="0"/>
                      <a:pt x="127941" y="0"/>
                    </a:cubicBezTo>
                    <a:close/>
                  </a:path>
                </a:pathLst>
              </a:custGeom>
              <a:solidFill>
                <a:srgbClr val="555C05"/>
              </a:solidFill>
            </p:spPr>
          </p:sp>
          <p:sp>
            <p:nvSpPr>
              <p:cNvPr name="TextBox 22" id="22"/>
              <p:cNvSpPr txBox="true"/>
              <p:nvPr/>
            </p:nvSpPr>
            <p:spPr>
              <a:xfrm>
                <a:off x="0" y="-76200"/>
                <a:ext cx="812800" cy="423119"/>
              </a:xfrm>
              <a:prstGeom prst="rect">
                <a:avLst/>
              </a:prstGeom>
            </p:spPr>
            <p:txBody>
              <a:bodyPr anchor="ctr" rtlCol="false" tIns="50800" lIns="50800" bIns="50800" rIns="50800"/>
              <a:lstStyle/>
              <a:p>
                <a:pPr algn="ctr">
                  <a:lnSpc>
                    <a:spcPts val="3037"/>
                  </a:lnSpc>
                </a:pPr>
              </a:p>
            </p:txBody>
          </p:sp>
        </p:grpSp>
        <p:sp>
          <p:nvSpPr>
            <p:cNvPr name="TextBox 23" id="23"/>
            <p:cNvSpPr txBox="true"/>
            <p:nvPr/>
          </p:nvSpPr>
          <p:spPr>
            <a:xfrm rot="0">
              <a:off x="0" y="153239"/>
              <a:ext cx="3976363" cy="1373599"/>
            </a:xfrm>
            <a:prstGeom prst="rect">
              <a:avLst/>
            </a:prstGeom>
          </p:spPr>
          <p:txBody>
            <a:bodyPr anchor="t" rtlCol="false" tIns="0" lIns="0" bIns="0" rIns="0">
              <a:spAutoFit/>
            </a:bodyPr>
            <a:lstStyle/>
            <a:p>
              <a:pPr algn="ctr">
                <a:lnSpc>
                  <a:spcPts val="2814"/>
                </a:lnSpc>
              </a:pPr>
              <a:r>
                <a:rPr lang="en-US" sz="1792" b="true">
                  <a:solidFill>
                    <a:srgbClr val="FFFFFF"/>
                  </a:solidFill>
                  <a:latin typeface="TS Qamus Bold"/>
                  <a:ea typeface="TS Qamus Bold"/>
                  <a:cs typeface="TS Qamus Bold"/>
                  <a:sym typeface="TS Qamus Bold"/>
                </a:rPr>
                <a:t>évaluation sur un enssemblede de test </a:t>
              </a:r>
            </a:p>
            <a:p>
              <a:pPr algn="ctr">
                <a:lnSpc>
                  <a:spcPts val="2814"/>
                </a:lnSpc>
                <a:spcBef>
                  <a:spcPct val="0"/>
                </a:spcBef>
              </a:pPr>
              <a:r>
                <a:rPr lang="en-US" b="true" sz="1792">
                  <a:solidFill>
                    <a:srgbClr val="FFFFFF"/>
                  </a:solidFill>
                  <a:latin typeface="TS Qamus Bold"/>
                  <a:ea typeface="TS Qamus Bold"/>
                  <a:cs typeface="TS Qamus Bold"/>
                  <a:sym typeface="TS Qamus Bold"/>
                </a:rPr>
                <a:t>89%</a:t>
              </a:r>
            </a:p>
          </p:txBody>
        </p:sp>
      </p:grpSp>
      <p:grpSp>
        <p:nvGrpSpPr>
          <p:cNvPr name="Group 24" id="24"/>
          <p:cNvGrpSpPr/>
          <p:nvPr/>
        </p:nvGrpSpPr>
        <p:grpSpPr>
          <a:xfrm rot="0">
            <a:off x="12349925" y="2173226"/>
            <a:ext cx="3086100" cy="1317208"/>
            <a:chOff x="0" y="0"/>
            <a:chExt cx="4114800" cy="1756277"/>
          </a:xfrm>
        </p:grpSpPr>
        <p:grpSp>
          <p:nvGrpSpPr>
            <p:cNvPr name="Group 25" id="25"/>
            <p:cNvGrpSpPr/>
            <p:nvPr/>
          </p:nvGrpSpPr>
          <p:grpSpPr>
            <a:xfrm rot="0">
              <a:off x="0" y="0"/>
              <a:ext cx="4114800" cy="1756277"/>
              <a:chOff x="0" y="0"/>
              <a:chExt cx="812800" cy="346919"/>
            </a:xfrm>
          </p:grpSpPr>
          <p:sp>
            <p:nvSpPr>
              <p:cNvPr name="Freeform 26" id="26"/>
              <p:cNvSpPr/>
              <p:nvPr/>
            </p:nvSpPr>
            <p:spPr>
              <a:xfrm flipH="false" flipV="false" rot="0">
                <a:off x="0" y="0"/>
                <a:ext cx="812800" cy="346919"/>
              </a:xfrm>
              <a:custGeom>
                <a:avLst/>
                <a:gdLst/>
                <a:ahLst/>
                <a:cxnLst/>
                <a:rect r="r" b="b" t="t" l="l"/>
                <a:pathLst>
                  <a:path h="346919" w="812800">
                    <a:moveTo>
                      <a:pt x="127941" y="0"/>
                    </a:moveTo>
                    <a:lnTo>
                      <a:pt x="684859" y="0"/>
                    </a:lnTo>
                    <a:cubicBezTo>
                      <a:pt x="718791" y="0"/>
                      <a:pt x="751333" y="13479"/>
                      <a:pt x="775327" y="37473"/>
                    </a:cubicBezTo>
                    <a:cubicBezTo>
                      <a:pt x="799321" y="61467"/>
                      <a:pt x="812800" y="94009"/>
                      <a:pt x="812800" y="127941"/>
                    </a:cubicBezTo>
                    <a:lnTo>
                      <a:pt x="812800" y="218978"/>
                    </a:lnTo>
                    <a:cubicBezTo>
                      <a:pt x="812800" y="252910"/>
                      <a:pt x="799321" y="285452"/>
                      <a:pt x="775327" y="309446"/>
                    </a:cubicBezTo>
                    <a:cubicBezTo>
                      <a:pt x="751333" y="333439"/>
                      <a:pt x="718791" y="346919"/>
                      <a:pt x="684859" y="346919"/>
                    </a:cubicBezTo>
                    <a:lnTo>
                      <a:pt x="127941" y="346919"/>
                    </a:lnTo>
                    <a:cubicBezTo>
                      <a:pt x="94009" y="346919"/>
                      <a:pt x="61467" y="333439"/>
                      <a:pt x="37473" y="309446"/>
                    </a:cubicBezTo>
                    <a:cubicBezTo>
                      <a:pt x="13479" y="285452"/>
                      <a:pt x="0" y="252910"/>
                      <a:pt x="0" y="218978"/>
                    </a:cubicBezTo>
                    <a:lnTo>
                      <a:pt x="0" y="127941"/>
                    </a:lnTo>
                    <a:cubicBezTo>
                      <a:pt x="0" y="94009"/>
                      <a:pt x="13479" y="61467"/>
                      <a:pt x="37473" y="37473"/>
                    </a:cubicBezTo>
                    <a:cubicBezTo>
                      <a:pt x="61467" y="13479"/>
                      <a:pt x="94009" y="0"/>
                      <a:pt x="127941" y="0"/>
                    </a:cubicBezTo>
                    <a:close/>
                  </a:path>
                </a:pathLst>
              </a:custGeom>
              <a:solidFill>
                <a:srgbClr val="555C05"/>
              </a:solidFill>
            </p:spPr>
          </p:sp>
          <p:sp>
            <p:nvSpPr>
              <p:cNvPr name="TextBox 27" id="27"/>
              <p:cNvSpPr txBox="true"/>
              <p:nvPr/>
            </p:nvSpPr>
            <p:spPr>
              <a:xfrm>
                <a:off x="0" y="-76200"/>
                <a:ext cx="812800" cy="423119"/>
              </a:xfrm>
              <a:prstGeom prst="rect">
                <a:avLst/>
              </a:prstGeom>
            </p:spPr>
            <p:txBody>
              <a:bodyPr anchor="ctr" rtlCol="false" tIns="50800" lIns="50800" bIns="50800" rIns="50800"/>
              <a:lstStyle/>
              <a:p>
                <a:pPr algn="ctr">
                  <a:lnSpc>
                    <a:spcPts val="3037"/>
                  </a:lnSpc>
                </a:pPr>
              </a:p>
            </p:txBody>
          </p:sp>
        </p:grpSp>
        <p:sp>
          <p:nvSpPr>
            <p:cNvPr name="TextBox 28" id="28"/>
            <p:cNvSpPr txBox="true"/>
            <p:nvPr/>
          </p:nvSpPr>
          <p:spPr>
            <a:xfrm rot="0">
              <a:off x="138437" y="438094"/>
              <a:ext cx="3976363" cy="440044"/>
            </a:xfrm>
            <a:prstGeom prst="rect">
              <a:avLst/>
            </a:prstGeom>
          </p:spPr>
          <p:txBody>
            <a:bodyPr anchor="t" rtlCol="false" tIns="0" lIns="0" bIns="0" rIns="0">
              <a:spAutoFit/>
            </a:bodyPr>
            <a:lstStyle/>
            <a:p>
              <a:pPr algn="ctr">
                <a:lnSpc>
                  <a:spcPts val="2814"/>
                </a:lnSpc>
                <a:spcBef>
                  <a:spcPct val="0"/>
                </a:spcBef>
              </a:pPr>
              <a:r>
                <a:rPr lang="en-US" b="true" sz="1792">
                  <a:solidFill>
                    <a:srgbClr val="FFFFFF"/>
                  </a:solidFill>
                  <a:latin typeface="TS Qamus Bold"/>
                  <a:ea typeface="TS Qamus Bold"/>
                  <a:cs typeface="TS Qamus Bold"/>
                  <a:sym typeface="TS Qamus Bold"/>
                </a:rPr>
                <a:t>matrice de confusion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4246" y="2094688"/>
            <a:ext cx="18442246" cy="5246370"/>
            <a:chOff x="0" y="0"/>
            <a:chExt cx="2857186" cy="812800"/>
          </a:xfrm>
        </p:grpSpPr>
        <p:sp>
          <p:nvSpPr>
            <p:cNvPr name="Freeform 3" id="3"/>
            <p:cNvSpPr/>
            <p:nvPr/>
          </p:nvSpPr>
          <p:spPr>
            <a:xfrm flipH="false" flipV="false" rot="0">
              <a:off x="0" y="0"/>
              <a:ext cx="2857186" cy="812800"/>
            </a:xfrm>
            <a:custGeom>
              <a:avLst/>
              <a:gdLst/>
              <a:ahLst/>
              <a:cxnLst/>
              <a:rect r="r" b="b" t="t" l="l"/>
              <a:pathLst>
                <a:path h="812800" w="2857186">
                  <a:moveTo>
                    <a:pt x="0" y="0"/>
                  </a:moveTo>
                  <a:lnTo>
                    <a:pt x="2857186" y="0"/>
                  </a:lnTo>
                  <a:lnTo>
                    <a:pt x="2857186" y="812800"/>
                  </a:lnTo>
                  <a:lnTo>
                    <a:pt x="0" y="812800"/>
                  </a:lnTo>
                  <a:close/>
                </a:path>
              </a:pathLst>
            </a:custGeom>
            <a:blipFill>
              <a:blip r:embed="rId2"/>
              <a:stretch>
                <a:fillRect l="0" t="-48866" r="0" b="-48866"/>
              </a:stretch>
            </a:blipFill>
          </p:spPr>
        </p:sp>
      </p:grpSp>
      <p:grpSp>
        <p:nvGrpSpPr>
          <p:cNvPr name="Group 4" id="4"/>
          <p:cNvGrpSpPr/>
          <p:nvPr/>
        </p:nvGrpSpPr>
        <p:grpSpPr>
          <a:xfrm rot="0">
            <a:off x="9442985" y="826725"/>
            <a:ext cx="8394814" cy="8431575"/>
            <a:chOff x="0" y="0"/>
            <a:chExt cx="2526611" cy="2537675"/>
          </a:xfrm>
        </p:grpSpPr>
        <p:sp>
          <p:nvSpPr>
            <p:cNvPr name="Freeform 5" id="5"/>
            <p:cNvSpPr/>
            <p:nvPr/>
          </p:nvSpPr>
          <p:spPr>
            <a:xfrm flipH="false" flipV="false" rot="0">
              <a:off x="0" y="0"/>
              <a:ext cx="2526611" cy="2537675"/>
            </a:xfrm>
            <a:custGeom>
              <a:avLst/>
              <a:gdLst/>
              <a:ahLst/>
              <a:cxnLst/>
              <a:rect r="r" b="b" t="t" l="l"/>
              <a:pathLst>
                <a:path h="2537675" w="2526611">
                  <a:moveTo>
                    <a:pt x="0" y="0"/>
                  </a:moveTo>
                  <a:lnTo>
                    <a:pt x="2526611" y="0"/>
                  </a:lnTo>
                  <a:lnTo>
                    <a:pt x="2526611" y="2537675"/>
                  </a:lnTo>
                  <a:lnTo>
                    <a:pt x="0" y="2537675"/>
                  </a:lnTo>
                  <a:close/>
                </a:path>
              </a:pathLst>
            </a:custGeom>
            <a:solidFill>
              <a:srgbClr val="97A217"/>
            </a:solidFill>
          </p:spPr>
        </p:sp>
        <p:sp>
          <p:nvSpPr>
            <p:cNvPr name="TextBox 6" id="6"/>
            <p:cNvSpPr txBox="true"/>
            <p:nvPr/>
          </p:nvSpPr>
          <p:spPr>
            <a:xfrm>
              <a:off x="0" y="-47625"/>
              <a:ext cx="2526611" cy="2585300"/>
            </a:xfrm>
            <a:prstGeom prst="rect">
              <a:avLst/>
            </a:prstGeom>
          </p:spPr>
          <p:txBody>
            <a:bodyPr anchor="ctr" rtlCol="false" tIns="50800" lIns="50800" bIns="50800" rIns="50800"/>
            <a:lstStyle/>
            <a:p>
              <a:pPr algn="ctr">
                <a:lnSpc>
                  <a:spcPts val="2841"/>
                </a:lnSpc>
              </a:pPr>
            </a:p>
          </p:txBody>
        </p:sp>
      </p:grpSp>
      <p:grpSp>
        <p:nvGrpSpPr>
          <p:cNvPr name="Group 7" id="7"/>
          <p:cNvGrpSpPr/>
          <p:nvPr/>
        </p:nvGrpSpPr>
        <p:grpSpPr>
          <a:xfrm rot="0">
            <a:off x="-93761" y="7341058"/>
            <a:ext cx="1393685" cy="1501416"/>
            <a:chOff x="0" y="0"/>
            <a:chExt cx="754479" cy="812800"/>
          </a:xfrm>
        </p:grpSpPr>
        <p:sp>
          <p:nvSpPr>
            <p:cNvPr name="Freeform 8" id="8"/>
            <p:cNvSpPr/>
            <p:nvPr/>
          </p:nvSpPr>
          <p:spPr>
            <a:xfrm flipH="false" flipV="false" rot="0">
              <a:off x="0" y="0"/>
              <a:ext cx="754479" cy="812800"/>
            </a:xfrm>
            <a:custGeom>
              <a:avLst/>
              <a:gdLst/>
              <a:ahLst/>
              <a:cxnLst/>
              <a:rect r="r" b="b" t="t" l="l"/>
              <a:pathLst>
                <a:path h="812800" w="754479">
                  <a:moveTo>
                    <a:pt x="0" y="0"/>
                  </a:moveTo>
                  <a:lnTo>
                    <a:pt x="754479" y="0"/>
                  </a:lnTo>
                  <a:lnTo>
                    <a:pt x="754479" y="812800"/>
                  </a:lnTo>
                  <a:lnTo>
                    <a:pt x="0" y="812800"/>
                  </a:lnTo>
                  <a:close/>
                </a:path>
              </a:pathLst>
            </a:custGeom>
            <a:solidFill>
              <a:srgbClr val="555C05"/>
            </a:solidFill>
          </p:spPr>
        </p:sp>
        <p:sp>
          <p:nvSpPr>
            <p:cNvPr name="TextBox 9" id="9"/>
            <p:cNvSpPr txBox="true"/>
            <p:nvPr/>
          </p:nvSpPr>
          <p:spPr>
            <a:xfrm>
              <a:off x="0" y="-47625"/>
              <a:ext cx="754479" cy="860425"/>
            </a:xfrm>
            <a:prstGeom prst="rect">
              <a:avLst/>
            </a:prstGeom>
          </p:spPr>
          <p:txBody>
            <a:bodyPr anchor="ctr" rtlCol="false" tIns="50800" lIns="50800" bIns="50800" rIns="50800"/>
            <a:lstStyle/>
            <a:p>
              <a:pPr algn="ctr">
                <a:lnSpc>
                  <a:spcPts val="2841"/>
                </a:lnSpc>
              </a:pPr>
            </a:p>
          </p:txBody>
        </p:sp>
      </p:grpSp>
      <p:sp>
        <p:nvSpPr>
          <p:cNvPr name="TextBox 10" id="10"/>
          <p:cNvSpPr txBox="true"/>
          <p:nvPr/>
        </p:nvSpPr>
        <p:spPr>
          <a:xfrm rot="0">
            <a:off x="467641" y="8977246"/>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08</a:t>
            </a:r>
          </a:p>
        </p:txBody>
      </p:sp>
      <p:sp>
        <p:nvSpPr>
          <p:cNvPr name="TextBox 11" id="11"/>
          <p:cNvSpPr txBox="true"/>
          <p:nvPr/>
        </p:nvSpPr>
        <p:spPr>
          <a:xfrm rot="0">
            <a:off x="10048450" y="723900"/>
            <a:ext cx="7210850" cy="2725357"/>
          </a:xfrm>
          <a:prstGeom prst="rect">
            <a:avLst/>
          </a:prstGeom>
        </p:spPr>
        <p:txBody>
          <a:bodyPr anchor="t" rtlCol="false" tIns="0" lIns="0" bIns="0" rIns="0">
            <a:spAutoFit/>
          </a:bodyPr>
          <a:lstStyle/>
          <a:p>
            <a:pPr algn="l">
              <a:lnSpc>
                <a:spcPts val="22239"/>
              </a:lnSpc>
              <a:spcBef>
                <a:spcPct val="0"/>
              </a:spcBef>
            </a:pPr>
            <a:r>
              <a:rPr lang="en-US" sz="15885">
                <a:solidFill>
                  <a:srgbClr val="F4F2F2"/>
                </a:solidFill>
                <a:latin typeface="League Gothic"/>
                <a:ea typeface="League Gothic"/>
                <a:cs typeface="League Gothic"/>
                <a:sym typeface="League Gothic"/>
              </a:rPr>
              <a:t>TENSORFLOW </a:t>
            </a:r>
          </a:p>
        </p:txBody>
      </p:sp>
      <p:sp>
        <p:nvSpPr>
          <p:cNvPr name="Freeform 12" id="12"/>
          <p:cNvSpPr/>
          <p:nvPr/>
        </p:nvSpPr>
        <p:spPr>
          <a:xfrm flipH="false" flipV="false" rot="0">
            <a:off x="-2505060" y="-792781"/>
            <a:ext cx="3804984" cy="2087985"/>
          </a:xfrm>
          <a:custGeom>
            <a:avLst/>
            <a:gdLst/>
            <a:ahLst/>
            <a:cxnLst/>
            <a:rect r="r" b="b" t="t" l="l"/>
            <a:pathLst>
              <a:path h="2087985" w="3804984">
                <a:moveTo>
                  <a:pt x="0" y="0"/>
                </a:moveTo>
                <a:lnTo>
                  <a:pt x="3804984" y="0"/>
                </a:lnTo>
                <a:lnTo>
                  <a:pt x="3804984" y="2087985"/>
                </a:lnTo>
                <a:lnTo>
                  <a:pt x="0" y="2087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9781518" y="3699940"/>
            <a:ext cx="7841629" cy="4095842"/>
          </a:xfrm>
          <a:prstGeom prst="rect">
            <a:avLst/>
          </a:prstGeom>
        </p:spPr>
        <p:txBody>
          <a:bodyPr anchor="t" rtlCol="false" tIns="0" lIns="0" bIns="0" rIns="0">
            <a:spAutoFit/>
          </a:bodyPr>
          <a:lstStyle/>
          <a:p>
            <a:pPr algn="l">
              <a:lnSpc>
                <a:spcPts val="3669"/>
              </a:lnSpc>
              <a:spcBef>
                <a:spcPct val="0"/>
              </a:spcBef>
            </a:pPr>
            <a:r>
              <a:rPr lang="en-US" sz="2621">
                <a:solidFill>
                  <a:srgbClr val="000000"/>
                </a:solidFill>
                <a:latin typeface="Garet"/>
                <a:ea typeface="Garet"/>
                <a:cs typeface="Garet"/>
                <a:sym typeface="Garet"/>
              </a:rPr>
              <a:t>Nous utilison TensorFlow et Keras pour classer des sons d’oiseaux via un CNN optimisé basé sur des spectrogrammes Mel. Il intègre des techniques de régularisation, d’augmentation de données et d’entraînement en précision mixte. L’ensemble est déployé dans une application avec interface graphique pour l’analyse par lot et la visualisation des prédictions.</a:t>
            </a:r>
          </a:p>
        </p:txBody>
      </p:sp>
      <p:sp>
        <p:nvSpPr>
          <p:cNvPr name="TextBox 14" id="14"/>
          <p:cNvSpPr txBox="true"/>
          <p:nvPr/>
        </p:nvSpPr>
        <p:spPr>
          <a:xfrm rot="0">
            <a:off x="196417" y="7815210"/>
            <a:ext cx="832283" cy="687883"/>
          </a:xfrm>
          <a:prstGeom prst="rect">
            <a:avLst/>
          </a:prstGeom>
        </p:spPr>
        <p:txBody>
          <a:bodyPr anchor="t" rtlCol="false" tIns="0" lIns="0" bIns="0" rIns="0">
            <a:spAutoFit/>
          </a:bodyPr>
          <a:lstStyle/>
          <a:p>
            <a:pPr algn="l">
              <a:lnSpc>
                <a:spcPts val="5660"/>
              </a:lnSpc>
              <a:spcBef>
                <a:spcPct val="0"/>
              </a:spcBef>
            </a:pPr>
            <a:r>
              <a:rPr lang="en-US" b="true" sz="4043">
                <a:solidFill>
                  <a:srgbClr val="F4F2F2"/>
                </a:solidFill>
                <a:latin typeface="Garet Bold"/>
                <a:ea typeface="Garet Bold"/>
                <a:cs typeface="Garet Bold"/>
                <a:sym typeface="Garet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DAGmkIn2OOY</dc:identifier>
  <dcterms:modified xsi:type="dcterms:W3CDTF">2011-08-01T06:04:30Z</dcterms:modified>
  <cp:revision>1</cp:revision>
  <dc:title>Welcome to "The Marvels of Bird Diversity" presentation. In this exploration, we delve into the rich tapestry of avian life, spanning continents and habitats. From the smallest songbird to the mighty raptor, birds captivate us with their beauty, behavior,</dc:title>
</cp:coreProperties>
</file>